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4"/>
  </p:notesMasterIdLst>
  <p:sldIdLst>
    <p:sldId id="256" r:id="rId2"/>
    <p:sldId id="265" r:id="rId3"/>
    <p:sldId id="258" r:id="rId4"/>
    <p:sldId id="257" r:id="rId5"/>
    <p:sldId id="259" r:id="rId6"/>
    <p:sldId id="272" r:id="rId7"/>
    <p:sldId id="273" r:id="rId8"/>
    <p:sldId id="274" r:id="rId9"/>
    <p:sldId id="275" r:id="rId10"/>
    <p:sldId id="260" r:id="rId11"/>
    <p:sldId id="278" r:id="rId12"/>
    <p:sldId id="279" r:id="rId13"/>
    <p:sldId id="294" r:id="rId14"/>
    <p:sldId id="281" r:id="rId15"/>
    <p:sldId id="262" r:id="rId16"/>
    <p:sldId id="285" r:id="rId17"/>
    <p:sldId id="283" r:id="rId18"/>
    <p:sldId id="284" r:id="rId19"/>
    <p:sldId id="282" r:id="rId20"/>
    <p:sldId id="289" r:id="rId21"/>
    <p:sldId id="291" r:id="rId22"/>
    <p:sldId id="292" r:id="rId23"/>
    <p:sldId id="303" r:id="rId24"/>
    <p:sldId id="261" r:id="rId25"/>
    <p:sldId id="264" r:id="rId26"/>
    <p:sldId id="286" r:id="rId27"/>
    <p:sldId id="293" r:id="rId28"/>
    <p:sldId id="266" r:id="rId29"/>
    <p:sldId id="267" r:id="rId30"/>
    <p:sldId id="277" r:id="rId31"/>
    <p:sldId id="268" r:id="rId32"/>
    <p:sldId id="271" r:id="rId33"/>
    <p:sldId id="288" r:id="rId34"/>
    <p:sldId id="269" r:id="rId35"/>
    <p:sldId id="296" r:id="rId36"/>
    <p:sldId id="300" r:id="rId37"/>
    <p:sldId id="298" r:id="rId38"/>
    <p:sldId id="297" r:id="rId39"/>
    <p:sldId id="299" r:id="rId40"/>
    <p:sldId id="287" r:id="rId41"/>
    <p:sldId id="301" r:id="rId42"/>
    <p:sldId id="302" r:id="rId4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82DA"/>
    <a:srgbClr val="1F4E79"/>
    <a:srgbClr val="1F4D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Style moyen 1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Style léger 3 - Accentuation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Style léger 1 - Accentuation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0" autoAdjust="0"/>
    <p:restoredTop sz="94648" autoAdjust="0"/>
  </p:normalViewPr>
  <p:slideViewPr>
    <p:cSldViewPr>
      <p:cViewPr varScale="1">
        <p:scale>
          <a:sx n="61" d="100"/>
          <a:sy n="61" d="100"/>
        </p:scale>
        <p:origin x="-1344" y="-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3.pn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4713BC-6FFB-4B7C-A6CE-C4E0C250E0CA}" type="datetimeFigureOut">
              <a:rPr lang="fr-FR" smtClean="0"/>
              <a:t>01/02/2023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AF44E-C3A9-44D2-803A-81ADB0E4DA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1985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7AF44E-C3A9-44D2-803A-81ADB0E4DA6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0672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7AF44E-C3A9-44D2-803A-81ADB0E4DA6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9848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ECEAD-DD8F-40E8-B8A9-702A9798BE5F}" type="datetime1">
              <a:rPr lang="fr-FR" smtClean="0"/>
              <a:t>01/02/2023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F7510-E9A1-444D-B2BD-CE82345B8C9D}" type="datetime1">
              <a:rPr lang="fr-FR" smtClean="0"/>
              <a:t>01/02/2023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48BA0-341A-4B41-AE5E-09798CFE8891}" type="datetime1">
              <a:rPr lang="fr-FR" smtClean="0"/>
              <a:t>01/02/2023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44533-2F59-403B-8395-1CAF2A96CC72}" type="datetime1">
              <a:rPr lang="fr-FR" smtClean="0"/>
              <a:t>01/02/2023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B4918-6630-4848-8760-E73B080827EA}" type="datetime1">
              <a:rPr lang="fr-FR" smtClean="0"/>
              <a:t>01/02/2023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29546-B6E8-493D-B446-B4509BF4883D}" type="datetime1">
              <a:rPr lang="fr-FR" smtClean="0"/>
              <a:t>01/02/2023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9419D-A49F-4808-8726-7C5A38EBDDEB}" type="datetime1">
              <a:rPr lang="fr-FR" smtClean="0"/>
              <a:t>01/02/2023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ACEF5-FB05-4E1E-BEF4-6A92261D79E9}" type="datetime1">
              <a:rPr lang="fr-FR" smtClean="0"/>
              <a:t>01/02/2023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A5C4E-6A97-43FC-8A0F-F17FE9DD55DE}" type="datetime1">
              <a:rPr lang="fr-FR" smtClean="0"/>
              <a:t>01/02/2023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56648-3673-4615-947C-DFA9DCB4DFDE}" type="datetime1">
              <a:rPr lang="fr-FR" smtClean="0"/>
              <a:t>01/02/2023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A9DE9-59E7-486E-A854-6DB2C3C33F51}" type="datetime1">
              <a:rPr lang="fr-FR" smtClean="0"/>
              <a:t>01/02/2023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63DB5-DADF-4C85-83C2-69FDEF7CE225}" type="datetime1">
              <a:rPr lang="fr-FR" smtClean="0"/>
              <a:t>01/02/2023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www.cigref.fr/archives/histoire-cigref/blog/ainsi-naquit-le-mot-ordinateur/" TargetMode="External"/><Relationship Id="rId7" Type="http://schemas.openxmlformats.org/officeDocument/2006/relationships/hyperlink" Target="https://www.ibm.com/downloads/cas/J25G35OK" TargetMode="External"/><Relationship Id="rId2" Type="http://schemas.openxmlformats.org/officeDocument/2006/relationships/hyperlink" Target="https://www.larousse.fr/dictionnaires/francais/ordinateur/5635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syncedreview/ibm-building-first-universal-quantum-computers-for-business-and-science-2074f30ad238" TargetMode="External"/><Relationship Id="rId5" Type="http://schemas.openxmlformats.org/officeDocument/2006/relationships/hyperlink" Target="https://people.csail.mit.edu/bradley/cm5/" TargetMode="External"/><Relationship Id="rId4" Type="http://schemas.openxmlformats.org/officeDocument/2006/relationships/hyperlink" Target="http://aconit.inria.fr/omeka/exhibits/show/histoire-machines/prehistoire/pascaline.html" TargetMode="Externa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www.analyticsinsight.net/overview-of-quantum-computer-platform/" TargetMode="External"/><Relationship Id="rId7" Type="http://schemas.openxmlformats.org/officeDocument/2006/relationships/hyperlink" Target="https://www.cnil.fr/fr/comprendre-les-grands-principes-de-la-cryptologie-et-du-chiffrement" TargetMode="External"/><Relationship Id="rId2" Type="http://schemas.openxmlformats.org/officeDocument/2006/relationships/hyperlink" Target="https://arxiv.org/abs/1712.0377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arousse.fr/dictionnaires/francais-monolingue" TargetMode="External"/><Relationship Id="rId5" Type="http://schemas.openxmlformats.org/officeDocument/2006/relationships/hyperlink" Target="https://www.etsi.org/" TargetMode="External"/><Relationship Id="rId4" Type="http://schemas.openxmlformats.org/officeDocument/2006/relationships/hyperlink" Target="https://quantum.ieee.org/standards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20-2401-y" TargetMode="External"/><Relationship Id="rId2" Type="http://schemas.openxmlformats.org/officeDocument/2006/relationships/hyperlink" Target="https://ieeexplore.ieee.org/document/999793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wavesys.com/solutions-and-products/cloud-platform/" TargetMode="External"/><Relationship Id="rId2" Type="http://schemas.openxmlformats.org/officeDocument/2006/relationships/hyperlink" Target="https://quantum-computing.ibm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igital-strategy.ec.europa.eu/en/policies/quantum-technologies-flagship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elysee.fr/emmanuel-macron/2021/01/21/presentation-de-la-strategie-nationale-sur-les-technologies-quantiques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nterstices.info/le-modele-darchitecture-de-von-neumann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cvc.universite-paris-saclay.fr/spip.php?article1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aimultiple.com/quantum-computing-programmin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aimultiple.com/quantum-computing-programmin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145" y="1556793"/>
            <a:ext cx="7772400" cy="1470025"/>
          </a:xfrm>
        </p:spPr>
        <p:txBody>
          <a:bodyPr/>
          <a:lstStyle/>
          <a:p>
            <a:r>
              <a:rPr lang="fr-FR" b="1" dirty="0">
                <a:solidFill>
                  <a:srgbClr val="1F4E79"/>
                </a:solidFill>
                <a:latin typeface="Helvetica" panose="020B0604020202020204" pitchFamily="2" charset="0"/>
              </a:rPr>
              <a:t>Les ordinateurs quantiques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31640" y="3501008"/>
            <a:ext cx="6440760" cy="2137792"/>
          </a:xfrm>
        </p:spPr>
        <p:txBody>
          <a:bodyPr>
            <a:normAutofit lnSpcReduction="10000"/>
          </a:bodyPr>
          <a:lstStyle/>
          <a:p>
            <a:r>
              <a:rPr lang="fr-FR" sz="2400" dirty="0">
                <a:solidFill>
                  <a:schemeClr val="tx1"/>
                </a:solidFill>
                <a:latin typeface="Helvetica" panose="020B0604020202020204" pitchFamily="2" charset="0"/>
              </a:rPr>
              <a:t>Oral  probatoire </a:t>
            </a:r>
            <a:r>
              <a:rPr lang="fr-FR" sz="2400" dirty="0" smtClean="0">
                <a:solidFill>
                  <a:schemeClr val="tx1"/>
                </a:solidFill>
                <a:latin typeface="Helvetica" panose="020B0604020202020204" pitchFamily="2" charset="0"/>
              </a:rPr>
              <a:t>ENG221 </a:t>
            </a:r>
          </a:p>
          <a:p>
            <a:r>
              <a:rPr lang="fr-FR" sz="2400" dirty="0" smtClean="0">
                <a:solidFill>
                  <a:schemeClr val="tx1"/>
                </a:solidFill>
                <a:latin typeface="Helvetica" panose="020B0604020202020204" pitchFamily="2" charset="0"/>
              </a:rPr>
              <a:t>Par </a:t>
            </a:r>
            <a:r>
              <a:rPr lang="fr-FR" sz="2400" dirty="0">
                <a:solidFill>
                  <a:schemeClr val="tx1"/>
                </a:solidFill>
                <a:latin typeface="Helvetica" panose="020B0604020202020204" pitchFamily="2" charset="0"/>
              </a:rPr>
              <a:t>Isabelle </a:t>
            </a:r>
            <a:r>
              <a:rPr lang="fr-FR" sz="2400" dirty="0" smtClean="0">
                <a:solidFill>
                  <a:schemeClr val="tx1"/>
                </a:solidFill>
                <a:latin typeface="Helvetica" panose="020B0604020202020204" pitchFamily="2" charset="0"/>
              </a:rPr>
              <a:t>Delignière</a:t>
            </a:r>
          </a:p>
          <a:p>
            <a:r>
              <a:rPr lang="fr-FR" sz="2400" dirty="0">
                <a:solidFill>
                  <a:schemeClr val="tx1"/>
                </a:solidFill>
                <a:latin typeface="Helvetica" panose="020B0604020202020204" pitchFamily="2" charset="0"/>
              </a:rPr>
              <a:t>31/05/2022</a:t>
            </a:r>
          </a:p>
          <a:p>
            <a:pPr lvl="0"/>
            <a:r>
              <a:rPr lang="fr-F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20B0604020202020204" pitchFamily="2" charset="0"/>
              </a:rPr>
              <a:t>Président </a:t>
            </a:r>
            <a:r>
              <a:rPr lang="fr-F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20B0604020202020204" pitchFamily="2" charset="0"/>
              </a:rPr>
              <a:t>: M. Yann POLLET</a:t>
            </a:r>
          </a:p>
          <a:p>
            <a:pPr lvl="0"/>
            <a:r>
              <a:rPr lang="fr-F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20B0604020202020204" pitchFamily="2" charset="0"/>
              </a:rPr>
              <a:t>Tuteur : M. Christophe LE CLAINCHE</a:t>
            </a:r>
          </a:p>
          <a:p>
            <a:endParaRPr lang="fr-FR" dirty="0"/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0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957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2. 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L’ORDINATEUR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QUANTIQUE</a:t>
            </a:r>
            <a:endParaRPr lang="fr-FR" sz="24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268761"/>
            <a:ext cx="8219256" cy="4857403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fr-FR" sz="2400" dirty="0">
                <a:solidFill>
                  <a:srgbClr val="0070C0"/>
                </a:solidFill>
                <a:latin typeface="Helvetica" panose="020B0604020202020204" pitchFamily="2" charset="0"/>
              </a:rPr>
              <a:t>Principes de </a:t>
            </a: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fonctionnement 1/2</a:t>
            </a:r>
            <a:endParaRPr lang="fr-FR" sz="24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endParaRPr lang="fr-FR" sz="18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r>
              <a:rPr lang="fr-FR" sz="2000" b="1" dirty="0" smtClean="0">
                <a:latin typeface="Helvetica" panose="020B0604020202020204" pitchFamily="2" charset="0"/>
              </a:rPr>
              <a:t>Unité </a:t>
            </a:r>
            <a:r>
              <a:rPr lang="fr-FR" sz="2000" b="1" dirty="0">
                <a:latin typeface="Helvetica" panose="020B0604020202020204" pitchFamily="2" charset="0"/>
              </a:rPr>
              <a:t>de mesure de </a:t>
            </a:r>
            <a:r>
              <a:rPr lang="fr-FR" sz="2000" b="1" dirty="0" smtClean="0">
                <a:latin typeface="Helvetica" panose="020B0604020202020204" pitchFamily="2" charset="0"/>
              </a:rPr>
              <a:t>l'information  </a:t>
            </a:r>
          </a:p>
          <a:p>
            <a:pPr marL="717550" indent="-354013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Quantum bit ou qubits, </a:t>
            </a:r>
          </a:p>
          <a:p>
            <a:pPr marL="717550" indent="-354013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Infinité </a:t>
            </a:r>
            <a:r>
              <a:rPr lang="fr-FR" sz="2000" dirty="0">
                <a:latin typeface="Helvetica" panose="020B0604020202020204" pitchFamily="2" charset="0"/>
              </a:rPr>
              <a:t>d’états </a:t>
            </a:r>
            <a:r>
              <a:rPr lang="fr-FR" sz="2000" dirty="0" smtClean="0">
                <a:latin typeface="Helvetica" panose="020B0604020202020204" pitchFamily="2" charset="0"/>
              </a:rPr>
              <a:t>possibles (alors que binaire, deux </a:t>
            </a:r>
            <a:r>
              <a:rPr lang="fr-FR" sz="2000" dirty="0">
                <a:latin typeface="Helvetica" panose="020B0604020202020204" pitchFamily="2" charset="0"/>
              </a:rPr>
              <a:t>états : 0 ou 1</a:t>
            </a:r>
            <a:r>
              <a:rPr lang="fr-FR" sz="2000" dirty="0" smtClean="0">
                <a:latin typeface="Helvetica" panose="020B0604020202020204" pitchFamily="2" charset="0"/>
              </a:rPr>
              <a:t>)</a:t>
            </a:r>
          </a:p>
          <a:p>
            <a:pPr marL="811213" indent="-447675">
              <a:buFontTx/>
              <a:buChar char="-"/>
            </a:pPr>
            <a:endParaRPr lang="fr-FR" sz="1400" dirty="0">
              <a:latin typeface="Helvetica" panose="020B0604020202020204" pitchFamily="2" charset="0"/>
            </a:endParaRPr>
          </a:p>
          <a:p>
            <a:r>
              <a:rPr lang="fr-FR" sz="2000" b="1" dirty="0" smtClean="0">
                <a:latin typeface="Helvetica" panose="020B0604020202020204" pitchFamily="2" charset="0"/>
              </a:rPr>
              <a:t>Propriétés</a:t>
            </a:r>
            <a:r>
              <a:rPr lang="fr-FR" sz="2000" dirty="0" smtClean="0">
                <a:latin typeface="Helvetica" panose="020B0604020202020204" pitchFamily="2" charset="0"/>
              </a:rPr>
              <a:t> </a:t>
            </a:r>
          </a:p>
          <a:p>
            <a:pPr marL="717550" indent="-354013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Superposition</a:t>
            </a:r>
          </a:p>
          <a:p>
            <a:pPr marL="717550" indent="-354013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Intrication</a:t>
            </a:r>
          </a:p>
          <a:p>
            <a:pPr marL="363538" indent="0">
              <a:buNone/>
            </a:pPr>
            <a:endParaRPr lang="fr-FR" sz="2000" dirty="0" smtClean="0">
              <a:latin typeface="Helvetica" panose="020B0604020202020204" pitchFamily="2" charset="0"/>
            </a:endParaRPr>
          </a:p>
          <a:p>
            <a:pPr marL="363538" indent="0">
              <a:buNone/>
            </a:pPr>
            <a:endParaRPr lang="fr-FR" dirty="0"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10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pic>
        <p:nvPicPr>
          <p:cNvPr id="9" name="Image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4005064"/>
            <a:ext cx="1270190" cy="1440160"/>
          </a:xfrm>
          <a:prstGeom prst="rect">
            <a:avLst/>
          </a:prstGeom>
          <a:noFill/>
        </p:spPr>
      </p:pic>
      <p:pic>
        <p:nvPicPr>
          <p:cNvPr id="10" name="Image 9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4005064"/>
            <a:ext cx="1872208" cy="1440160"/>
          </a:xfrm>
          <a:prstGeom prst="rect">
            <a:avLst/>
          </a:prstGeom>
          <a:noFill/>
        </p:spPr>
      </p:pic>
      <p:sp>
        <p:nvSpPr>
          <p:cNvPr id="11" name="ZoneTexte 10"/>
          <p:cNvSpPr txBox="1"/>
          <p:nvPr/>
        </p:nvSpPr>
        <p:spPr>
          <a:xfrm>
            <a:off x="2450128" y="5445226"/>
            <a:ext cx="2489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smtClean="0">
                <a:latin typeface="Helvetica" panose="020B0604020202020204" pitchFamily="2" charset="0"/>
              </a:rPr>
              <a:t>Superposition </a:t>
            </a:r>
          </a:p>
          <a:p>
            <a:pPr algn="ctr"/>
            <a:r>
              <a:rPr lang="fr-FR" sz="1600" dirty="0" smtClean="0">
                <a:latin typeface="Helvetica" panose="020B0604020202020204" pitchFamily="2" charset="0"/>
              </a:rPr>
              <a:t>notée </a:t>
            </a:r>
            <a:r>
              <a:rPr lang="fr-FR" sz="1600" dirty="0">
                <a:latin typeface="Helvetica" panose="020B0604020202020204" pitchFamily="2" charset="0"/>
              </a:rPr>
              <a:t>ici « 0 + 1 »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5294980" y="5448146"/>
            <a:ext cx="3306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smtClean="0">
                <a:latin typeface="Helvetica" panose="020B0604020202020204" pitchFamily="2" charset="0"/>
              </a:rPr>
              <a:t>Superposition </a:t>
            </a:r>
            <a:r>
              <a:rPr lang="fr-FR" sz="1600" dirty="0">
                <a:latin typeface="Helvetica" panose="020B0604020202020204" pitchFamily="2" charset="0"/>
              </a:rPr>
              <a:t>quantique intriquée </a:t>
            </a:r>
          </a:p>
          <a:p>
            <a:pPr algn="ctr"/>
            <a:r>
              <a:rPr lang="fr-FR" sz="1600" dirty="0">
                <a:latin typeface="Helvetica" panose="020B0604020202020204" pitchFamily="2" charset="0"/>
              </a:rPr>
              <a:t>notée ici « 00 + 11 »</a:t>
            </a:r>
          </a:p>
        </p:txBody>
      </p:sp>
    </p:spTree>
    <p:extLst>
      <p:ext uri="{BB962C8B-B14F-4D97-AF65-F5344CB8AC3E}">
        <p14:creationId xmlns:p14="http://schemas.microsoft.com/office/powerpoint/2010/main" val="1703695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2. 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L’ORDINATEUR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QUANTIQUE</a:t>
            </a:r>
            <a:endParaRPr lang="fr-FR" sz="24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9552" y="1268761"/>
            <a:ext cx="8147248" cy="485740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Principes de fonctionnement 2/2</a:t>
            </a:r>
          </a:p>
          <a:p>
            <a:endParaRPr lang="fr-FR" sz="2400" dirty="0" smtClean="0">
              <a:latin typeface="Helvetica" panose="020B0604020202020204" pitchFamily="2" charset="0"/>
            </a:endParaRPr>
          </a:p>
          <a:p>
            <a:endParaRPr lang="fr-FR" sz="1600" dirty="0">
              <a:latin typeface="Helvetica" panose="020B0604020202020204" pitchFamily="2" charset="0"/>
            </a:endParaRPr>
          </a:p>
          <a:p>
            <a:endParaRPr lang="fr-FR" sz="1600" dirty="0" smtClean="0">
              <a:latin typeface="Helvetica" panose="020B0604020202020204" pitchFamily="2" charset="0"/>
            </a:endParaRPr>
          </a:p>
          <a:p>
            <a:endParaRPr lang="fr-FR" sz="1600" dirty="0" smtClean="0">
              <a:latin typeface="Helvetica" panose="020B0604020202020204" pitchFamily="2" charset="0"/>
            </a:endParaRPr>
          </a:p>
          <a:p>
            <a:pPr>
              <a:lnSpc>
                <a:spcPct val="220000"/>
              </a:lnSpc>
            </a:pPr>
            <a:endParaRPr lang="fr-FR" sz="1600" dirty="0" smtClean="0">
              <a:latin typeface="Helvetica" panose="020B0604020202020204" pitchFamily="2" charset="0"/>
            </a:endParaRPr>
          </a:p>
          <a:p>
            <a:pPr>
              <a:lnSpc>
                <a:spcPct val="220000"/>
              </a:lnSpc>
            </a:pPr>
            <a:endParaRPr lang="fr-FR" sz="1600" dirty="0" smtClean="0">
              <a:latin typeface="Helvetica" panose="020B0604020202020204" pitchFamily="2" charset="0"/>
            </a:endParaRPr>
          </a:p>
          <a:p>
            <a:pPr>
              <a:lnSpc>
                <a:spcPct val="220000"/>
              </a:lnSpc>
            </a:pPr>
            <a:endParaRPr lang="fr-FR" sz="1600" dirty="0" smtClean="0">
              <a:latin typeface="Helvetica" panose="020B0604020202020204" pitchFamily="2" charset="0"/>
            </a:endParaRPr>
          </a:p>
          <a:p>
            <a:pPr>
              <a:lnSpc>
                <a:spcPct val="220000"/>
              </a:lnSpc>
            </a:pPr>
            <a:endParaRPr lang="fr-FR" sz="2200" dirty="0">
              <a:latin typeface="Helvetica" panose="020B0604020202020204" pitchFamily="2" charset="0"/>
            </a:endParaRPr>
          </a:p>
          <a:p>
            <a:pPr>
              <a:lnSpc>
                <a:spcPct val="110000"/>
              </a:lnSpc>
            </a:pPr>
            <a:r>
              <a:rPr lang="fr-FR" sz="2000" dirty="0" smtClean="0">
                <a:latin typeface="Helvetica" panose="020B0604020202020204" pitchFamily="2" charset="0"/>
              </a:rPr>
              <a:t>Cohérence </a:t>
            </a:r>
            <a:r>
              <a:rPr lang="fr-FR" sz="2000" dirty="0">
                <a:latin typeface="Helvetica" panose="020B0604020202020204" pitchFamily="2" charset="0"/>
              </a:rPr>
              <a:t>: temps </a:t>
            </a:r>
            <a:r>
              <a:rPr lang="fr-FR" sz="2000" dirty="0" smtClean="0">
                <a:latin typeface="Helvetica" panose="020B0604020202020204" pitchFamily="2" charset="0"/>
              </a:rPr>
              <a:t>d’état </a:t>
            </a:r>
            <a:r>
              <a:rPr lang="fr-FR" sz="2000" dirty="0">
                <a:latin typeface="Helvetica" panose="020B0604020202020204" pitchFamily="2" charset="0"/>
              </a:rPr>
              <a:t>de </a:t>
            </a:r>
            <a:r>
              <a:rPr lang="fr-FR" sz="2000" dirty="0" smtClean="0">
                <a:latin typeface="Helvetica" panose="020B0604020202020204" pitchFamily="2" charset="0"/>
              </a:rPr>
              <a:t>superposition des </a:t>
            </a:r>
            <a:r>
              <a:rPr lang="fr-FR" sz="2000" dirty="0">
                <a:latin typeface="Helvetica" panose="020B0604020202020204" pitchFamily="2" charset="0"/>
              </a:rPr>
              <a:t>qubits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>
              <a:lnSpc>
                <a:spcPct val="110000"/>
              </a:lnSpc>
            </a:pPr>
            <a:r>
              <a:rPr lang="fr-FR" sz="2000" dirty="0" smtClean="0">
                <a:latin typeface="Helvetica" panose="020B0604020202020204" pitchFamily="2" charset="0"/>
              </a:rPr>
              <a:t>Mesure de l’état des qubits       décohérence</a:t>
            </a:r>
          </a:p>
          <a:p>
            <a:pPr>
              <a:lnSpc>
                <a:spcPct val="220000"/>
              </a:lnSpc>
            </a:pPr>
            <a:endParaRPr lang="fr-FR" sz="4900" dirty="0" smtClean="0">
              <a:latin typeface="Helvetica" panose="020B0604020202020204" pitchFamily="2" charset="0"/>
            </a:endParaRPr>
          </a:p>
          <a:p>
            <a:endParaRPr lang="fr-FR" sz="2600" dirty="0" smtClean="0">
              <a:latin typeface="Helvetica" panose="020B0604020202020204" pitchFamily="2" charset="0"/>
            </a:endParaRPr>
          </a:p>
          <a:p>
            <a:pPr>
              <a:buFontTx/>
              <a:buChar char="-"/>
            </a:pPr>
            <a:endParaRPr lang="fr-FR" sz="5500" dirty="0"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11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sp>
        <p:nvSpPr>
          <p:cNvPr id="4" name="Rectangle 3"/>
          <p:cNvSpPr/>
          <p:nvPr/>
        </p:nvSpPr>
        <p:spPr>
          <a:xfrm>
            <a:off x="1210693" y="4653136"/>
            <a:ext cx="7038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400" dirty="0" smtClean="0">
                <a:latin typeface="Helvetica" panose="020B0604020202020204" pitchFamily="2" charset="0"/>
              </a:rPr>
              <a:t>Circuit imprimé </a:t>
            </a:r>
            <a:r>
              <a:rPr lang="fr-FR" sz="1400" dirty="0">
                <a:latin typeface="Helvetica" panose="020B0604020202020204" pitchFamily="2" charset="0"/>
              </a:rPr>
              <a:t>d'un </a:t>
            </a:r>
            <a:r>
              <a:rPr lang="fr-FR" sz="1400" dirty="0" smtClean="0">
                <a:latin typeface="Helvetica" panose="020B0604020202020204" pitchFamily="2" charset="0"/>
              </a:rPr>
              <a:t>processeur quantique </a:t>
            </a:r>
            <a:r>
              <a:rPr lang="fr-FR" sz="1400" dirty="0">
                <a:latin typeface="Helvetica" panose="020B0604020202020204" pitchFamily="2" charset="0"/>
              </a:rPr>
              <a:t>supraconducteur à 8 qubits </a:t>
            </a:r>
            <a:endParaRPr lang="fr-FR" sz="1400" dirty="0" smtClean="0">
              <a:latin typeface="Helvetica" panose="020B0604020202020204" pitchFamily="2" charset="0"/>
            </a:endParaRPr>
          </a:p>
          <a:p>
            <a:pPr algn="ctr"/>
            <a:r>
              <a:rPr lang="fr-FR" sz="1400" dirty="0" smtClean="0">
                <a:latin typeface="Helvetica" panose="020B0604020202020204" pitchFamily="2" charset="0"/>
              </a:rPr>
              <a:t>fabriqué </a:t>
            </a:r>
            <a:r>
              <a:rPr lang="fr-FR" sz="1400" dirty="0">
                <a:latin typeface="Helvetica" panose="020B0604020202020204" pitchFamily="2" charset="0"/>
              </a:rPr>
              <a:t>à l'ETH Zurich </a:t>
            </a:r>
            <a:r>
              <a:rPr lang="fr-FR" sz="1400" dirty="0" smtClean="0">
                <a:latin typeface="Helvetica" panose="020B0604020202020204" pitchFamily="2" charset="0"/>
              </a:rPr>
              <a:t>-  </a:t>
            </a:r>
            <a:r>
              <a:rPr lang="fr-FR" sz="1400" dirty="0">
                <a:latin typeface="Helvetica" panose="020B0604020202020204" pitchFamily="2" charset="0"/>
              </a:rPr>
              <a:t>Antonio Acín et Al. - 2017 </a:t>
            </a:r>
          </a:p>
        </p:txBody>
      </p:sp>
      <p:sp>
        <p:nvSpPr>
          <p:cNvPr id="10" name="Flèche droite 9"/>
          <p:cNvSpPr/>
          <p:nvPr/>
        </p:nvSpPr>
        <p:spPr>
          <a:xfrm>
            <a:off x="4139953" y="5835609"/>
            <a:ext cx="249723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246" y="1805728"/>
            <a:ext cx="6147422" cy="284740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979712" y="2451479"/>
            <a:ext cx="1368152" cy="720080"/>
          </a:xfrm>
          <a:prstGeom prst="rect">
            <a:avLst/>
          </a:prstGeom>
          <a:noFill/>
          <a:ln w="57150" cap="flat" cmpd="sng" algn="ctr">
            <a:solidFill>
              <a:srgbClr val="00B050"/>
            </a:solidFill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6884849" y="2156361"/>
            <a:ext cx="432048" cy="432047"/>
          </a:xfrm>
          <a:prstGeom prst="rect">
            <a:avLst/>
          </a:prstGeom>
          <a:noFill/>
          <a:ln w="57150" cap="flat" cmpd="sng" algn="ctr">
            <a:solidFill>
              <a:srgbClr val="00B050"/>
            </a:solidFill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2411760" y="3778835"/>
            <a:ext cx="1440160" cy="623364"/>
          </a:xfrm>
          <a:prstGeom prst="rect">
            <a:avLst/>
          </a:prstGeom>
          <a:noFill/>
          <a:ln w="57150" cap="flat" cmpd="sng" algn="ctr">
            <a:solidFill>
              <a:srgbClr val="00B050"/>
            </a:solidFill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6495542" y="3933056"/>
            <a:ext cx="1224136" cy="720080"/>
          </a:xfrm>
          <a:prstGeom prst="rect">
            <a:avLst/>
          </a:prstGeom>
          <a:noFill/>
          <a:ln w="57150" cap="flat" cmpd="sng" algn="ctr">
            <a:solidFill>
              <a:srgbClr val="00B050"/>
            </a:solidFill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cxnSp>
        <p:nvCxnSpPr>
          <p:cNvPr id="17" name="Connecteur droit avec flèche 16"/>
          <p:cNvCxnSpPr>
            <a:endCxn id="14" idx="3"/>
          </p:cNvCxnSpPr>
          <p:nvPr/>
        </p:nvCxnSpPr>
        <p:spPr>
          <a:xfrm flipH="1">
            <a:off x="7316897" y="2348882"/>
            <a:ext cx="783706" cy="23503"/>
          </a:xfrm>
          <a:prstGeom prst="straightConnector1">
            <a:avLst/>
          </a:prstGeom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endCxn id="16" idx="3"/>
          </p:cNvCxnSpPr>
          <p:nvPr/>
        </p:nvCxnSpPr>
        <p:spPr>
          <a:xfrm flipH="1">
            <a:off x="7719678" y="4293096"/>
            <a:ext cx="346212" cy="0"/>
          </a:xfrm>
          <a:prstGeom prst="straightConnector1">
            <a:avLst/>
          </a:prstGeom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/>
          <p:nvPr/>
        </p:nvCxnSpPr>
        <p:spPr>
          <a:xfrm>
            <a:off x="1425547" y="2767608"/>
            <a:ext cx="554167" cy="0"/>
          </a:xfrm>
          <a:prstGeom prst="straightConnector1">
            <a:avLst/>
          </a:prstGeom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>
            <a:endCxn id="15" idx="1"/>
          </p:cNvCxnSpPr>
          <p:nvPr/>
        </p:nvCxnSpPr>
        <p:spPr>
          <a:xfrm>
            <a:off x="1425547" y="4090516"/>
            <a:ext cx="986215" cy="0"/>
          </a:xfrm>
          <a:prstGeom prst="straightConnector1">
            <a:avLst/>
          </a:prstGeom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ZoneTexte 32"/>
          <p:cNvSpPr txBox="1"/>
          <p:nvPr/>
        </p:nvSpPr>
        <p:spPr>
          <a:xfrm>
            <a:off x="7829938" y="2154122"/>
            <a:ext cx="1224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smtClean="0">
                <a:latin typeface="Helvetica" panose="020B0604020202020204" pitchFamily="2" charset="0"/>
              </a:rPr>
              <a:t>Qubit </a:t>
            </a:r>
            <a:endParaRPr lang="fr-FR" sz="1600" dirty="0">
              <a:latin typeface="Helvetica" panose="020B0604020202020204" pitchFamily="2" charset="0"/>
            </a:endParaRPr>
          </a:p>
        </p:txBody>
      </p:sp>
      <p:sp>
        <p:nvSpPr>
          <p:cNvPr id="34" name="ZoneTexte 33"/>
          <p:cNvSpPr txBox="1"/>
          <p:nvPr/>
        </p:nvSpPr>
        <p:spPr>
          <a:xfrm>
            <a:off x="7871502" y="4123819"/>
            <a:ext cx="1224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smtClean="0">
                <a:latin typeface="Helvetica" panose="020B0604020202020204" pitchFamily="2" charset="0"/>
              </a:rPr>
              <a:t>Portes </a:t>
            </a:r>
            <a:endParaRPr lang="fr-FR" sz="1600" dirty="0">
              <a:latin typeface="Helvetica" panose="020B0604020202020204" pitchFamily="2" charset="0"/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249319" y="3778835"/>
            <a:ext cx="14533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latin typeface="Helvetica" panose="020B0604020202020204" pitchFamily="2" charset="0"/>
              </a:rPr>
              <a:t>Résonateur de </a:t>
            </a:r>
            <a:r>
              <a:rPr lang="fr-FR" sz="1600" dirty="0" smtClean="0">
                <a:latin typeface="Helvetica" panose="020B0604020202020204" pitchFamily="2" charset="0"/>
              </a:rPr>
              <a:t>bus </a:t>
            </a:r>
            <a:endParaRPr lang="fr-FR" sz="1600" dirty="0">
              <a:latin typeface="Helvetica" panose="020B0604020202020204" pitchFamily="2" charset="0"/>
            </a:endParaRPr>
          </a:p>
        </p:txBody>
      </p:sp>
      <p:sp>
        <p:nvSpPr>
          <p:cNvPr id="36" name="ZoneTexte 35"/>
          <p:cNvSpPr txBox="1"/>
          <p:nvPr/>
        </p:nvSpPr>
        <p:spPr>
          <a:xfrm>
            <a:off x="256259" y="2323401"/>
            <a:ext cx="14394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latin typeface="Helvetica" panose="020B0604020202020204" pitchFamily="2" charset="0"/>
              </a:rPr>
              <a:t>Résonateur et filtre Purcell </a:t>
            </a:r>
          </a:p>
        </p:txBody>
      </p:sp>
    </p:spTree>
    <p:extLst>
      <p:ext uri="{BB962C8B-B14F-4D97-AF65-F5344CB8AC3E}">
        <p14:creationId xmlns:p14="http://schemas.microsoft.com/office/powerpoint/2010/main" val="293050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2. 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L’ORDINATEUR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QUANTIQUE</a:t>
            </a:r>
            <a:endParaRPr lang="fr-FR" sz="24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5536" y="1268760"/>
            <a:ext cx="8280920" cy="496855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fr-FR" sz="3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Architecture type</a:t>
            </a:r>
          </a:p>
          <a:p>
            <a:endParaRPr lang="fr-FR" sz="1400" dirty="0">
              <a:latin typeface="Helvetica" panose="020B0604020202020204" pitchFamily="2" charset="0"/>
            </a:endParaRPr>
          </a:p>
          <a:p>
            <a:endParaRPr lang="fr-FR" dirty="0" smtClean="0">
              <a:latin typeface="Helvetica" panose="020B0604020202020204" pitchFamily="2" charset="0"/>
            </a:endParaRPr>
          </a:p>
          <a:p>
            <a:endParaRPr lang="fr-FR" dirty="0">
              <a:latin typeface="Helvetica" panose="020B0604020202020204" pitchFamily="2" charset="0"/>
            </a:endParaRPr>
          </a:p>
          <a:p>
            <a:endParaRPr lang="fr-FR" dirty="0" smtClean="0">
              <a:latin typeface="Helvetica" panose="020B0604020202020204" pitchFamily="2" charset="0"/>
            </a:endParaRPr>
          </a:p>
          <a:p>
            <a:endParaRPr lang="fr-FR" dirty="0">
              <a:latin typeface="Helvetica" panose="020B0604020202020204" pitchFamily="2" charset="0"/>
            </a:endParaRPr>
          </a:p>
          <a:p>
            <a:endParaRPr lang="fr-FR" dirty="0" smtClean="0">
              <a:latin typeface="Helvetica" panose="020B0604020202020204" pitchFamily="2" charset="0"/>
            </a:endParaRPr>
          </a:p>
          <a:p>
            <a:pPr marL="0" indent="0" algn="ctr">
              <a:buNone/>
            </a:pPr>
            <a:endParaRPr lang="fr-FR" sz="1800" i="1" dirty="0" smtClean="0">
              <a:latin typeface="Helvetica" panose="020B0604020202020204" pitchFamily="2" charset="0"/>
            </a:endParaRPr>
          </a:p>
          <a:p>
            <a:pPr marL="0" indent="0" algn="ctr">
              <a:buNone/>
            </a:pPr>
            <a:endParaRPr lang="fr-FR" sz="1800" i="1" dirty="0">
              <a:latin typeface="Helvetica" panose="020B0604020202020204" pitchFamily="2" charset="0"/>
            </a:endParaRPr>
          </a:p>
          <a:p>
            <a:pPr marL="0" indent="0" algn="ctr">
              <a:lnSpc>
                <a:spcPct val="210000"/>
              </a:lnSpc>
              <a:buNone/>
            </a:pPr>
            <a:endParaRPr lang="fr-FR" sz="1800" i="1" dirty="0" smtClean="0">
              <a:latin typeface="Helvetica" panose="020B0604020202020204" pitchFamily="2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fr-FR" sz="1600" i="1" dirty="0" smtClean="0">
              <a:latin typeface="Helvetica" panose="020B0604020202020204" pitchFamily="2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fr-FR" sz="1600" i="1" dirty="0">
              <a:latin typeface="Helvetica" panose="020B0604020202020204" pitchFamily="2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fr-FR" sz="1600" i="1" dirty="0" smtClean="0">
              <a:latin typeface="Helvetica" panose="020B0604020202020204" pitchFamily="2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fr-FR" sz="1600" i="1" dirty="0">
              <a:latin typeface="Helvetica" panose="020B0604020202020204" pitchFamily="2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fr-FR" sz="1600" i="1" dirty="0" smtClean="0">
              <a:latin typeface="Helvetica" panose="020B0604020202020204" pitchFamily="2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fr-FR" sz="1600" i="1" dirty="0">
              <a:latin typeface="Helvetica" panose="020B0604020202020204" pitchFamily="2" charset="0"/>
            </a:endParaRPr>
          </a:p>
          <a:p>
            <a:pPr marL="0" indent="0" algn="ctr">
              <a:lnSpc>
                <a:spcPct val="220000"/>
              </a:lnSpc>
              <a:buNone/>
            </a:pPr>
            <a:endParaRPr lang="fr-FR" sz="3300" i="1" dirty="0" smtClean="0">
              <a:latin typeface="Helvetica" panose="020B0604020202020204" pitchFamily="2" charset="0"/>
            </a:endParaRPr>
          </a:p>
          <a:p>
            <a:pPr marL="0" indent="0" algn="ctr">
              <a:lnSpc>
                <a:spcPct val="220000"/>
              </a:lnSpc>
              <a:buNone/>
            </a:pPr>
            <a:r>
              <a:rPr lang="fr-FR" sz="2000" i="1" dirty="0">
                <a:latin typeface="Helvetica" panose="020B0604020202020204" pitchFamily="2" charset="0"/>
              </a:rPr>
              <a:t> </a:t>
            </a:r>
            <a:endParaRPr lang="fr-FR" sz="2000" dirty="0"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12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sp>
        <p:nvSpPr>
          <p:cNvPr id="9" name="Rectangle 8"/>
          <p:cNvSpPr/>
          <p:nvPr/>
        </p:nvSpPr>
        <p:spPr>
          <a:xfrm>
            <a:off x="1052736" y="6024341"/>
            <a:ext cx="70385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400" dirty="0">
                <a:latin typeface="Helvetica" panose="020B0604020202020204" pitchFamily="2" charset="0"/>
              </a:rPr>
              <a:t>Plate-forme informatique quantique - Dr. </a:t>
            </a:r>
            <a:r>
              <a:rPr lang="fr-FR" sz="1400" dirty="0" err="1">
                <a:latin typeface="Helvetica" panose="020B0604020202020204" pitchFamily="2" charset="0"/>
              </a:rPr>
              <a:t>Gopala</a:t>
            </a:r>
            <a:r>
              <a:rPr lang="fr-FR" sz="1400" dirty="0">
                <a:latin typeface="Helvetica" panose="020B0604020202020204" pitchFamily="2" charset="0"/>
              </a:rPr>
              <a:t> Krishna </a:t>
            </a:r>
            <a:r>
              <a:rPr lang="fr-FR" sz="1400" dirty="0" err="1">
                <a:latin typeface="Helvetica" panose="020B0604020202020204" pitchFamily="2" charset="0"/>
              </a:rPr>
              <a:t>Behara</a:t>
            </a:r>
            <a:r>
              <a:rPr lang="fr-FR" sz="1400" dirty="0">
                <a:latin typeface="Helvetica" panose="020B0604020202020204" pitchFamily="2" charset="0"/>
              </a:rPr>
              <a:t> - 2021 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26" y="1615822"/>
            <a:ext cx="8029547" cy="444187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57226" y="1988840"/>
            <a:ext cx="3726742" cy="406885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5796136" y="1988840"/>
            <a:ext cx="2790637" cy="33960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4332281" y="2000494"/>
            <a:ext cx="1319839" cy="338437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0304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2. 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L’ORDINATEUR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QUANTIQUE</a:t>
            </a:r>
            <a:endParaRPr lang="fr-FR" sz="24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5536" y="1268760"/>
            <a:ext cx="8280920" cy="49685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000" dirty="0">
                <a:solidFill>
                  <a:srgbClr val="0070C0"/>
                </a:solidFill>
                <a:latin typeface="Helvetica" panose="020B0604020202020204" pitchFamily="2" charset="0"/>
              </a:rPr>
              <a:t>E</a:t>
            </a:r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quipes </a:t>
            </a:r>
            <a:r>
              <a:rPr lang="fr-FR" sz="2000" dirty="0">
                <a:solidFill>
                  <a:srgbClr val="0070C0"/>
                </a:solidFill>
                <a:latin typeface="Helvetica" panose="020B0604020202020204" pitchFamily="2" charset="0"/>
              </a:rPr>
              <a:t>d’ingénieurs spécialisés et </a:t>
            </a:r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pluridisciplinaires</a:t>
            </a:r>
          </a:p>
          <a:p>
            <a:pPr marL="0" indent="0">
              <a:buNone/>
            </a:pPr>
            <a:endParaRPr lang="fr-FR" sz="10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r>
              <a:rPr lang="fr-FR" sz="2000" dirty="0" smtClean="0">
                <a:latin typeface="Helvetica" panose="020B0604020202020204" pitchFamily="2" charset="0"/>
              </a:rPr>
              <a:t>Depuis la partie </a:t>
            </a:r>
            <a:r>
              <a:rPr lang="fr-FR" sz="2000" dirty="0">
                <a:latin typeface="Helvetica" panose="020B0604020202020204" pitchFamily="2" charset="0"/>
              </a:rPr>
              <a:t>matérielle informatique quantique aux </a:t>
            </a:r>
            <a:r>
              <a:rPr lang="fr-FR" sz="2000" dirty="0" smtClean="0">
                <a:latin typeface="Helvetica" panose="020B0604020202020204" pitchFamily="2" charset="0"/>
              </a:rPr>
              <a:t>services techniques :</a:t>
            </a:r>
            <a:endParaRPr lang="fr-FR" sz="1000" dirty="0">
              <a:latin typeface="Helvetica" panose="020B0604020202020204" pitchFamily="2" charset="0"/>
            </a:endParaRPr>
          </a:p>
          <a:p>
            <a:pPr marL="360363" indent="3175" algn="just" fontAlgn="ctr"/>
            <a:endParaRPr lang="fr-FR" sz="1200" dirty="0">
              <a:latin typeface="Helvetica" panose="020B0604020202020204" pitchFamily="2" charset="0"/>
            </a:endParaRP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Physique </a:t>
            </a:r>
            <a:r>
              <a:rPr lang="fr-FR" sz="2000" dirty="0">
                <a:latin typeface="Helvetica" panose="020B0604020202020204" pitchFamily="2" charset="0"/>
              </a:rPr>
              <a:t>quantique, chimie et </a:t>
            </a:r>
            <a:r>
              <a:rPr lang="fr-FR" sz="2000" dirty="0" smtClean="0">
                <a:latin typeface="Helvetica" panose="020B0604020202020204" pitchFamily="2" charset="0"/>
              </a:rPr>
              <a:t>ingénierie</a:t>
            </a: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endParaRPr lang="fr-FR" sz="400" dirty="0" smtClean="0">
              <a:latin typeface="Helvetica" panose="020B0604020202020204" pitchFamily="2" charset="0"/>
            </a:endParaRP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r>
              <a:rPr lang="fr-FR" sz="2000" dirty="0">
                <a:latin typeface="Helvetica" panose="020B0604020202020204" pitchFamily="2" charset="0"/>
              </a:rPr>
              <a:t>Physique quantique et expertise en informatique </a:t>
            </a:r>
            <a:r>
              <a:rPr lang="fr-FR" sz="2000" dirty="0" smtClean="0">
                <a:latin typeface="Helvetica" panose="020B0604020202020204" pitchFamily="2" charset="0"/>
              </a:rPr>
              <a:t>quantique</a:t>
            </a: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endParaRPr lang="fr-FR" sz="400" dirty="0" smtClean="0">
              <a:latin typeface="Helvetica" panose="020B0604020202020204" pitchFamily="2" charset="0"/>
            </a:endParaRP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r>
              <a:rPr lang="fr-FR" sz="2000" dirty="0">
                <a:latin typeface="Helvetica" panose="020B0604020202020204" pitchFamily="2" charset="0"/>
              </a:rPr>
              <a:t>Mathématiques avancées et une expertise en informatique </a:t>
            </a:r>
            <a:r>
              <a:rPr lang="fr-FR" sz="2000" dirty="0" smtClean="0">
                <a:latin typeface="Helvetica" panose="020B0604020202020204" pitchFamily="2" charset="0"/>
              </a:rPr>
              <a:t>quantique</a:t>
            </a: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endParaRPr lang="fr-FR" sz="400" dirty="0" smtClean="0">
              <a:latin typeface="Helvetica" panose="020B0604020202020204" pitchFamily="2" charset="0"/>
            </a:endParaRP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r>
              <a:rPr lang="fr-FR" sz="2000" dirty="0">
                <a:latin typeface="Helvetica" panose="020B0604020202020204" pitchFamily="2" charset="0"/>
              </a:rPr>
              <a:t>Algorithmes de système informatique </a:t>
            </a:r>
            <a:r>
              <a:rPr lang="fr-FR" sz="2000" dirty="0" smtClean="0">
                <a:latin typeface="Helvetica" panose="020B0604020202020204" pitchFamily="2" charset="0"/>
              </a:rPr>
              <a:t>quantique</a:t>
            </a: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endParaRPr lang="fr-FR" sz="400" dirty="0">
              <a:latin typeface="Helvetica" panose="020B0604020202020204" pitchFamily="2" charset="0"/>
            </a:endParaRP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r>
              <a:rPr lang="fr-FR" sz="2000" dirty="0">
                <a:latin typeface="Helvetica" panose="020B0604020202020204" pitchFamily="2" charset="0"/>
              </a:rPr>
              <a:t>Connaissances de l'industrie ou du </a:t>
            </a:r>
            <a:r>
              <a:rPr lang="fr-FR" sz="2000" dirty="0" smtClean="0">
                <a:latin typeface="Helvetica" panose="020B0604020202020204" pitchFamily="2" charset="0"/>
              </a:rPr>
              <a:t>domaine d’application</a:t>
            </a: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endParaRPr lang="fr-FR" sz="400" dirty="0" smtClean="0">
              <a:latin typeface="Helvetica" panose="020B0604020202020204" pitchFamily="2" charset="0"/>
            </a:endParaRP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r>
              <a:rPr lang="fr-FR" sz="2000" dirty="0">
                <a:latin typeface="Helvetica" panose="020B0604020202020204" pitchFamily="2" charset="0"/>
              </a:rPr>
              <a:t>Architecture et le développement </a:t>
            </a:r>
            <a:r>
              <a:rPr lang="fr-FR" sz="2000" dirty="0" smtClean="0">
                <a:latin typeface="Helvetica" panose="020B0604020202020204" pitchFamily="2" charset="0"/>
              </a:rPr>
              <a:t>d'applications</a:t>
            </a: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endParaRPr lang="fr-FR" sz="400" dirty="0">
              <a:latin typeface="Helvetica" panose="020B0604020202020204" pitchFamily="2" charset="0"/>
            </a:endParaRPr>
          </a:p>
          <a:p>
            <a:pPr marL="703263" algn="just" fontAlgn="ctr">
              <a:lnSpc>
                <a:spcPct val="110000"/>
              </a:lnSpc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Expertise </a:t>
            </a:r>
            <a:r>
              <a:rPr lang="fr-FR" sz="2000" dirty="0">
                <a:latin typeface="Helvetica" panose="020B0604020202020204" pitchFamily="2" charset="0"/>
              </a:rPr>
              <a:t>technologique </a:t>
            </a:r>
            <a:r>
              <a:rPr lang="fr-FR" sz="2000" dirty="0" smtClean="0">
                <a:latin typeface="Helvetica" panose="020B0604020202020204" pitchFamily="2" charset="0"/>
              </a:rPr>
              <a:t>générale</a:t>
            </a:r>
          </a:p>
          <a:p>
            <a:pPr marL="0" indent="0">
              <a:buNone/>
            </a:pPr>
            <a:endParaRPr lang="fr-FR" sz="2000" dirty="0" smtClean="0">
              <a:latin typeface="Helvetica" panose="020B0604020202020204" pitchFamily="2" charset="0"/>
            </a:endParaRPr>
          </a:p>
          <a:p>
            <a:endParaRPr lang="fr-FR" sz="2000" dirty="0">
              <a:latin typeface="Helvetica" panose="020B0604020202020204" pitchFamily="2" charset="0"/>
            </a:endParaRPr>
          </a:p>
          <a:p>
            <a:endParaRPr lang="fr-FR" sz="2000" dirty="0" smtClean="0">
              <a:latin typeface="Helvetica" panose="020B0604020202020204" pitchFamily="2" charset="0"/>
            </a:endParaRPr>
          </a:p>
          <a:p>
            <a:endParaRPr lang="fr-FR" sz="2000" dirty="0">
              <a:latin typeface="Helvetica" panose="020B0604020202020204" pitchFamily="2" charset="0"/>
            </a:endParaRPr>
          </a:p>
          <a:p>
            <a:endParaRPr lang="fr-FR" sz="2000" dirty="0" smtClean="0">
              <a:latin typeface="Helvetica" panose="020B0604020202020204" pitchFamily="2" charset="0"/>
            </a:endParaRPr>
          </a:p>
          <a:p>
            <a:pPr marL="0" indent="0" algn="ctr">
              <a:buNone/>
            </a:pPr>
            <a:endParaRPr lang="fr-FR" sz="2000" i="1" dirty="0" smtClean="0">
              <a:latin typeface="Helvetica" panose="020B0604020202020204" pitchFamily="2" charset="0"/>
            </a:endParaRPr>
          </a:p>
          <a:p>
            <a:pPr marL="0" indent="0" algn="ctr">
              <a:buNone/>
            </a:pPr>
            <a:endParaRPr lang="fr-FR" sz="2000" i="1" dirty="0">
              <a:latin typeface="Helvetica" panose="020B0604020202020204" pitchFamily="2" charset="0"/>
            </a:endParaRPr>
          </a:p>
          <a:p>
            <a:pPr marL="0" indent="0" algn="ctr">
              <a:lnSpc>
                <a:spcPct val="210000"/>
              </a:lnSpc>
              <a:buNone/>
            </a:pPr>
            <a:endParaRPr lang="fr-FR" sz="2000" i="1" dirty="0" smtClean="0">
              <a:latin typeface="Helvetica" panose="020B0604020202020204" pitchFamily="2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fr-FR" sz="2000" i="1" dirty="0" smtClean="0">
              <a:latin typeface="Helvetica" panose="020B0604020202020204" pitchFamily="2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fr-FR" sz="2000" i="1" dirty="0">
              <a:latin typeface="Helvetica" panose="020B0604020202020204" pitchFamily="2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fr-FR" sz="2000" i="1" dirty="0" smtClean="0">
              <a:latin typeface="Helvetica" panose="020B0604020202020204" pitchFamily="2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fr-FR" sz="2000" i="1" dirty="0">
              <a:latin typeface="Helvetica" panose="020B0604020202020204" pitchFamily="2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fr-FR" sz="2000" i="1" dirty="0" smtClean="0"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13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27486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2. 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L’ORDINATEUR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QUANTIQUE</a:t>
            </a:r>
            <a:endParaRPr lang="fr-FR" sz="24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268761"/>
            <a:ext cx="8219256" cy="4857403"/>
          </a:xfrm>
        </p:spPr>
        <p:txBody>
          <a:bodyPr/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Normes et standards actuels</a:t>
            </a:r>
          </a:p>
          <a:p>
            <a:endParaRPr lang="fr-FR" sz="1000" dirty="0"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14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1000525"/>
              </p:ext>
            </p:extLst>
          </p:nvPr>
        </p:nvGraphicFramePr>
        <p:xfrm>
          <a:off x="575555" y="1700808"/>
          <a:ext cx="7992889" cy="45855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3216"/>
                <a:gridCol w="4025703"/>
                <a:gridCol w="1219414"/>
                <a:gridCol w="1434556"/>
              </a:tblGrid>
              <a:tr h="469681"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Identifiant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Objet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Date d’émission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Portée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505264"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IEEE P1913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Communication quantique définie par logiciel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03/2016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Norme</a:t>
                      </a:r>
                    </a:p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Internationale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939363"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ETSI GS QKD 011 V1.1.1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solidFill>
                            <a:srgbClr val="FF0000"/>
                          </a:solidFill>
                          <a:effectLst/>
                          <a:latin typeface="Helvetica" panose="020B0604020202020204" pitchFamily="2" charset="0"/>
                        </a:rPr>
                        <a:t>Distribution de clé quantique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; caractérisation des composants : caractérisation des composants optiques pour les systèmes de distribution de clés quantiques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05/2016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Spécification de groupe </a:t>
                      </a:r>
                    </a:p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Européenne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69681"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IEEE P2995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Conception et le développement d'un algorithme quantique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06/2021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Norme d’essai Internationale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505264"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IEEE P7130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Définitions d'informatique quantique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09/2021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Norme </a:t>
                      </a:r>
                    </a:p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Internationale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636724"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IEEE P7131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Mesures de performance et analyse comparative des performances de l'informatique quantique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09/2021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Norme Internationale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505264"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IEEE P3120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Architecture informatique quantique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11/2021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Norme</a:t>
                      </a:r>
                    </a:p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Internationale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505264"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IEEE P3155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Simulateur quantique programmable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>
                          <a:effectLst/>
                          <a:latin typeface="Helvetica" panose="020B0604020202020204" pitchFamily="2" charset="0"/>
                        </a:rPr>
                        <a:t>02/2022</a:t>
                      </a:r>
                      <a:endParaRPr lang="fr-FR" sz="150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Norme</a:t>
                      </a:r>
                    </a:p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Internationale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56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3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CAS D’APPLICATION EN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CRYPTOLOGIE</a:t>
            </a:r>
            <a:endParaRPr lang="fr-FR" sz="36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412777"/>
            <a:ext cx="8219256" cy="47133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Cryptologie traditionnelle : définitions</a:t>
            </a:r>
          </a:p>
          <a:p>
            <a:endParaRPr lang="fr-FR" sz="2000" b="1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b="1" dirty="0" smtClean="0">
                <a:latin typeface="Helvetica" panose="020B0604020202020204" pitchFamily="2" charset="0"/>
              </a:rPr>
              <a:t>Cryptologie</a:t>
            </a:r>
            <a:r>
              <a:rPr lang="fr-FR" sz="2000" dirty="0" smtClean="0">
                <a:latin typeface="Helvetica" panose="020B0604020202020204" pitchFamily="2" charset="0"/>
              </a:rPr>
              <a:t> </a:t>
            </a:r>
            <a:r>
              <a:rPr lang="fr-FR" sz="2000" b="1" dirty="0" smtClean="0">
                <a:latin typeface="Helvetica" panose="020B0604020202020204" pitchFamily="2" charset="0"/>
              </a:rPr>
              <a:t>:</a:t>
            </a:r>
            <a:r>
              <a:rPr lang="fr-FR" sz="2000" dirty="0" smtClean="0">
                <a:latin typeface="Helvetica" panose="020B0604020202020204" pitchFamily="2" charset="0"/>
              </a:rPr>
              <a:t> science </a:t>
            </a:r>
            <a:r>
              <a:rPr lang="fr-FR" sz="2000" dirty="0">
                <a:latin typeface="Helvetica" panose="020B0604020202020204" pitchFamily="2" charset="0"/>
              </a:rPr>
              <a:t>des écritures secrètes, des documents chiffrés, c’est-à-dire du </a:t>
            </a:r>
            <a:r>
              <a:rPr lang="fr-FR" sz="2000" dirty="0" smtClean="0">
                <a:latin typeface="Helvetica" panose="020B0604020202020204" pitchFamily="2" charset="0"/>
              </a:rPr>
              <a:t>chiffrement</a:t>
            </a:r>
          </a:p>
          <a:p>
            <a:pPr marL="363538" indent="0" algn="just">
              <a:buNone/>
            </a:pPr>
            <a:r>
              <a:rPr lang="fr-FR" sz="2000" dirty="0" smtClean="0">
                <a:latin typeface="Helvetica" panose="020B0604020202020204" pitchFamily="2" charset="0"/>
              </a:rPr>
              <a:t>Réunit cryptanalyse </a:t>
            </a:r>
            <a:r>
              <a:rPr lang="fr-FR" sz="2000" dirty="0">
                <a:latin typeface="Helvetica" panose="020B0604020202020204" pitchFamily="2" charset="0"/>
              </a:rPr>
              <a:t>et la cryptographie. 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 marL="0" indent="0" algn="just">
              <a:buNone/>
            </a:pPr>
            <a:endParaRPr lang="fr-FR" sz="2000" dirty="0" smtClean="0">
              <a:latin typeface="Helvetica" panose="020B0604020202020204" pitchFamily="2" charset="0"/>
            </a:endParaRPr>
          </a:p>
          <a:p>
            <a:pPr marL="717550" indent="-354013" algn="just" defTabSz="893763">
              <a:buFontTx/>
              <a:buChar char="-"/>
            </a:pPr>
            <a:r>
              <a:rPr lang="fr-FR" sz="2000" b="1" dirty="0" smtClean="0">
                <a:latin typeface="Helvetica" panose="020B0604020202020204" pitchFamily="2" charset="0"/>
              </a:rPr>
              <a:t>Cryptanalyse : </a:t>
            </a:r>
            <a:r>
              <a:rPr lang="fr-FR" sz="2000" dirty="0" smtClean="0">
                <a:latin typeface="Helvetica" panose="020B0604020202020204" pitchFamily="2" charset="0"/>
              </a:rPr>
              <a:t>ensemble </a:t>
            </a:r>
            <a:r>
              <a:rPr lang="fr-FR" sz="2000" dirty="0">
                <a:latin typeface="Helvetica" panose="020B0604020202020204" pitchFamily="2" charset="0"/>
              </a:rPr>
              <a:t>des techniques mises en </a:t>
            </a:r>
            <a:r>
              <a:rPr lang="fr-FR" sz="2000" dirty="0" smtClean="0">
                <a:latin typeface="Helvetica" panose="020B0604020202020204" pitchFamily="2" charset="0"/>
              </a:rPr>
              <a:t>œuvre pour tenter </a:t>
            </a:r>
            <a:r>
              <a:rPr lang="fr-FR" sz="2000" dirty="0">
                <a:latin typeface="Helvetica" panose="020B0604020202020204" pitchFamily="2" charset="0"/>
              </a:rPr>
              <a:t>de déchiffrer un message codé dont on ne connaît pas la clé</a:t>
            </a:r>
            <a:r>
              <a:rPr lang="fr-FR" sz="2000" dirty="0" smtClean="0">
                <a:latin typeface="Helvetica" panose="020B0604020202020204" pitchFamily="2" charset="0"/>
              </a:rPr>
              <a:t>.</a:t>
            </a:r>
          </a:p>
          <a:p>
            <a:pPr marL="363537" indent="0" algn="just" defTabSz="893763">
              <a:buNone/>
            </a:pPr>
            <a:endParaRPr lang="fr-FR" sz="2000" dirty="0" smtClean="0">
              <a:latin typeface="Helvetica" panose="020B0604020202020204" pitchFamily="2" charset="0"/>
            </a:endParaRPr>
          </a:p>
          <a:p>
            <a:pPr marL="717550" indent="-354013" algn="just" defTabSz="893763">
              <a:buFontTx/>
              <a:buChar char="-"/>
            </a:pPr>
            <a:r>
              <a:rPr lang="fr-FR" sz="2000" b="1" dirty="0">
                <a:latin typeface="Helvetica" panose="020B0604020202020204" pitchFamily="2" charset="0"/>
              </a:rPr>
              <a:t>Cryptographie :</a:t>
            </a:r>
            <a:r>
              <a:rPr lang="fr-FR" sz="2000" dirty="0">
                <a:latin typeface="Helvetica" panose="020B0604020202020204" pitchFamily="2" charset="0"/>
              </a:rPr>
              <a:t> ensemble des techniques de chiffrement assurant l'inviolabilité de textes et, en informatique, de données. </a:t>
            </a:r>
          </a:p>
          <a:p>
            <a:pPr marL="717550" indent="-354013" algn="just" defTabSz="893763">
              <a:buFontTx/>
              <a:buChar char="-"/>
            </a:pPr>
            <a:endParaRPr lang="fr-FR" sz="2000" b="1" dirty="0">
              <a:latin typeface="Helvetica" panose="020B0604020202020204" pitchFamily="2" charset="0"/>
            </a:endParaRPr>
          </a:p>
          <a:p>
            <a:pPr marL="717550" indent="-354013" algn="just" defTabSz="893763">
              <a:buFontTx/>
              <a:buChar char="-"/>
            </a:pPr>
            <a:endParaRPr lang="fr-FR" sz="2000" dirty="0"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15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99272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3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CAS D’APPLICATION EN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CRYPTOLOGIE</a:t>
            </a:r>
            <a:endParaRPr lang="fr-FR" sz="36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9552" y="1412777"/>
            <a:ext cx="8147248" cy="47133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Cryptologie traditionnelle : usages</a:t>
            </a:r>
          </a:p>
          <a:p>
            <a:endParaRPr lang="fr-FR" sz="1000" dirty="0">
              <a:solidFill>
                <a:srgbClr val="0070C0"/>
              </a:solidFill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16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712" y="4931384"/>
            <a:ext cx="4670576" cy="1320101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286623" y="4572944"/>
            <a:ext cx="85689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latin typeface="Helvetica" panose="020B0604020202020204" pitchFamily="2" charset="0"/>
              </a:rPr>
              <a:t>Exemple : Intégrité, authenticité, confidentialité      chiffrement asymétrique</a:t>
            </a:r>
            <a:endParaRPr lang="fr-FR" sz="2000" dirty="0">
              <a:latin typeface="Helvetica" panose="020B0604020202020204" pitchFamily="2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197" y="1908323"/>
            <a:ext cx="5359675" cy="2622685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2918490" y="1944059"/>
            <a:ext cx="33057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>
                <a:latin typeface="Helvetica" panose="020B0604020202020204" pitchFamily="2" charset="0"/>
              </a:rPr>
              <a:t>Usages de la cryptographie</a:t>
            </a:r>
            <a:endParaRPr lang="fr-FR" sz="2000" dirty="0">
              <a:latin typeface="Helvetica" panose="020B0604020202020204" pitchFamily="2" charset="0"/>
            </a:endParaRPr>
          </a:p>
        </p:txBody>
      </p:sp>
      <p:sp>
        <p:nvSpPr>
          <p:cNvPr id="14" name="Flèche droite 13"/>
          <p:cNvSpPr/>
          <p:nvPr/>
        </p:nvSpPr>
        <p:spPr>
          <a:xfrm>
            <a:off x="5745612" y="4745221"/>
            <a:ext cx="249723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169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3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CAS D’APPLICATION EN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CRYPTOLOGIE</a:t>
            </a:r>
            <a:endParaRPr lang="fr-FR" sz="36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5536" y="1268761"/>
            <a:ext cx="8291264" cy="4857403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fr-FR" sz="2400" dirty="0">
                <a:solidFill>
                  <a:srgbClr val="0070C0"/>
                </a:solidFill>
                <a:latin typeface="Helvetica" panose="020B0604020202020204" pitchFamily="2" charset="0"/>
              </a:rPr>
              <a:t>Changements en </a:t>
            </a: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cryptanalyse 1/2</a:t>
            </a:r>
          </a:p>
          <a:p>
            <a:pPr marL="0" lvl="0" indent="0">
              <a:buNone/>
            </a:pPr>
            <a:endParaRPr lang="fr-FR" sz="18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algn="just"/>
            <a:r>
              <a:rPr lang="fr-FR" sz="2000" b="1" dirty="0" smtClean="0">
                <a:latin typeface="Helvetica" panose="020B0604020202020204" pitchFamily="2" charset="0"/>
              </a:rPr>
              <a:t>Sécurité des techniques </a:t>
            </a:r>
            <a:r>
              <a:rPr lang="fr-FR" sz="2000" b="1" dirty="0">
                <a:latin typeface="Helvetica" panose="020B0604020202020204" pitchFamily="2" charset="0"/>
              </a:rPr>
              <a:t>de cryptographie à clé </a:t>
            </a:r>
            <a:r>
              <a:rPr lang="fr-FR" sz="2000" b="1" dirty="0" smtClean="0">
                <a:latin typeface="Helvetica" panose="020B0604020202020204" pitchFamily="2" charset="0"/>
              </a:rPr>
              <a:t>publique  actuelle assurée par :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 marL="717550" indent="-354013" algn="just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factorisation </a:t>
            </a:r>
            <a:r>
              <a:rPr lang="fr-FR" sz="2000" dirty="0">
                <a:latin typeface="Helvetica" panose="020B0604020202020204" pitchFamily="2" charset="0"/>
              </a:rPr>
              <a:t>des grands nombres 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 marL="717550" indent="-354013" algn="just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calcul </a:t>
            </a:r>
            <a:r>
              <a:rPr lang="fr-FR" sz="2000" dirty="0">
                <a:latin typeface="Helvetica" panose="020B0604020202020204" pitchFamily="2" charset="0"/>
              </a:rPr>
              <a:t>du logarithme </a:t>
            </a:r>
            <a:r>
              <a:rPr lang="fr-FR" sz="2000" dirty="0" smtClean="0">
                <a:latin typeface="Helvetica" panose="020B0604020202020204" pitchFamily="2" charset="0"/>
              </a:rPr>
              <a:t>discret</a:t>
            </a:r>
          </a:p>
          <a:p>
            <a:pPr marL="717550" indent="-354013" algn="just">
              <a:buFontTx/>
              <a:buChar char="-"/>
            </a:pPr>
            <a:endParaRPr lang="fr-FR" sz="1200" dirty="0" smtClean="0">
              <a:latin typeface="Helvetica" panose="020B0604020202020204" pitchFamily="2" charset="0"/>
            </a:endParaRPr>
          </a:p>
          <a:p>
            <a:pPr marL="363538" indent="-363538" algn="just"/>
            <a:r>
              <a:rPr lang="fr-FR" sz="2000" b="1" dirty="0" smtClean="0">
                <a:latin typeface="Helvetica" panose="020B0604020202020204" pitchFamily="2" charset="0"/>
              </a:rPr>
              <a:t>Shor </a:t>
            </a:r>
            <a:r>
              <a:rPr lang="fr-FR" sz="2000" dirty="0" smtClean="0">
                <a:latin typeface="Helvetica" panose="020B0604020202020204" pitchFamily="2" charset="0"/>
              </a:rPr>
              <a:t>: algorithme </a:t>
            </a:r>
            <a:r>
              <a:rPr lang="fr-FR" sz="2000" dirty="0">
                <a:latin typeface="Helvetica" panose="020B0604020202020204" pitchFamily="2" charset="0"/>
              </a:rPr>
              <a:t>quantique en temps polynomial pour le </a:t>
            </a:r>
            <a:r>
              <a:rPr lang="fr-FR" sz="2000" dirty="0" smtClean="0">
                <a:latin typeface="Helvetica" panose="020B0604020202020204" pitchFamily="2" charset="0"/>
              </a:rPr>
              <a:t>problème de factorisation        quelques minutes au lieu de milliards d’années</a:t>
            </a:r>
          </a:p>
          <a:p>
            <a:pPr marL="0" indent="9525" algn="just"/>
            <a:endParaRPr lang="fr-FR" sz="12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b="1" dirty="0" smtClean="0">
                <a:latin typeface="Helvetica" panose="020B0604020202020204" pitchFamily="2" charset="0"/>
              </a:rPr>
              <a:t>Grover </a:t>
            </a:r>
            <a:r>
              <a:rPr lang="fr-FR" sz="2000" b="1" dirty="0">
                <a:latin typeface="Helvetica" panose="020B0604020202020204" pitchFamily="2" charset="0"/>
              </a:rPr>
              <a:t>:</a:t>
            </a:r>
            <a:r>
              <a:rPr lang="fr-FR" sz="2000" dirty="0">
                <a:latin typeface="Helvetica" panose="020B0604020202020204" pitchFamily="2" charset="0"/>
              </a:rPr>
              <a:t> </a:t>
            </a:r>
            <a:r>
              <a:rPr lang="fr-FR" sz="2000" dirty="0" smtClean="0">
                <a:latin typeface="Helvetica" panose="020B0604020202020204" pitchFamily="2" charset="0"/>
              </a:rPr>
              <a:t>algorithme calcul solution racine </a:t>
            </a:r>
            <a:r>
              <a:rPr lang="fr-FR" sz="2000" dirty="0">
                <a:latin typeface="Helvetica" panose="020B0604020202020204" pitchFamily="2" charset="0"/>
              </a:rPr>
              <a:t>carrée de N sur </a:t>
            </a:r>
            <a:r>
              <a:rPr lang="fr-FR" sz="2000" dirty="0" smtClean="0">
                <a:latin typeface="Helvetica" panose="020B0604020202020204" pitchFamily="2" charset="0"/>
              </a:rPr>
              <a:t>les </a:t>
            </a:r>
            <a:r>
              <a:rPr lang="fr-FR" sz="2000" dirty="0">
                <a:latin typeface="Helvetica" panose="020B0604020202020204" pitchFamily="2" charset="0"/>
              </a:rPr>
              <a:t>ordinateurs quantiques avec </a:t>
            </a:r>
            <a:r>
              <a:rPr lang="fr-FR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log(N) + </a:t>
            </a:r>
            <a:r>
              <a:rPr lang="fr-F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1        </a:t>
            </a:r>
            <a:r>
              <a:rPr lang="fr-FR" sz="2000" dirty="0" smtClean="0">
                <a:latin typeface="Helvetica" panose="020B0604020202020204" pitchFamily="2" charset="0"/>
                <a:ea typeface="Cambria Math" panose="02040503050406030204" pitchFamily="18" charset="0"/>
              </a:rPr>
              <a:t>accélération quadratique</a:t>
            </a:r>
          </a:p>
          <a:p>
            <a:pPr algn="just"/>
            <a:endParaRPr lang="fr-FR" sz="12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  <a:ea typeface="Cambria Math" panose="02040503050406030204" pitchFamily="18" charset="0"/>
              </a:rPr>
              <a:t>D’autres algorithmes en recherche </a:t>
            </a:r>
          </a:p>
          <a:p>
            <a:pPr algn="just"/>
            <a:endParaRPr lang="fr-FR" sz="1200" dirty="0" smtClean="0">
              <a:latin typeface="Helvetica" panose="020B0604020202020204" pitchFamily="2" charset="0"/>
              <a:ea typeface="Cambria Math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17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sp>
        <p:nvSpPr>
          <p:cNvPr id="9" name="Flèche droite 8"/>
          <p:cNvSpPr/>
          <p:nvPr/>
        </p:nvSpPr>
        <p:spPr>
          <a:xfrm>
            <a:off x="2759008" y="4102418"/>
            <a:ext cx="249723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Flèche droite 9"/>
          <p:cNvSpPr/>
          <p:nvPr/>
        </p:nvSpPr>
        <p:spPr>
          <a:xfrm>
            <a:off x="5345529" y="5008271"/>
            <a:ext cx="249723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3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CAS D’APPLICATION EN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CRYPTOLOGIE</a:t>
            </a:r>
            <a:endParaRPr lang="fr-FR" sz="36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268761"/>
            <a:ext cx="8219256" cy="48574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Changements en cryptanalyse 2/2</a:t>
            </a:r>
          </a:p>
          <a:p>
            <a:pPr marL="0" indent="0">
              <a:buNone/>
            </a:pPr>
            <a:endParaRPr lang="fr-FR" sz="8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marL="717550" indent="-354013"/>
            <a:r>
              <a:rPr lang="fr-FR" sz="2000" dirty="0" smtClean="0">
                <a:latin typeface="Helvetica" panose="020B0604020202020204" pitchFamily="2" charset="0"/>
              </a:rPr>
              <a:t>Statut </a:t>
            </a:r>
            <a:r>
              <a:rPr lang="fr-FR" sz="2000" dirty="0">
                <a:latin typeface="Helvetica" panose="020B0604020202020204" pitchFamily="2" charset="0"/>
              </a:rPr>
              <a:t>actuel des cryptosystèmes à clé publique</a:t>
            </a: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18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443035"/>
              </p:ext>
            </p:extLst>
          </p:nvPr>
        </p:nvGraphicFramePr>
        <p:xfrm>
          <a:off x="827584" y="2276872"/>
          <a:ext cx="7488832" cy="40856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2071"/>
                <a:gridCol w="1686761"/>
              </a:tblGrid>
              <a:tr h="7582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Cryptosystèmes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Cracké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par les algorithmes Quantiques ?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6805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Échange de clés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Diffie-Hellman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par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Diffie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et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Hellman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(1976) 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600" b="1" dirty="0" smtClean="0">
                          <a:solidFill>
                            <a:srgbClr val="FF0000"/>
                          </a:solidFill>
                          <a:effectLst/>
                          <a:latin typeface="Helvetica" panose="020B0604020202020204" pitchFamily="2" charset="0"/>
                          <a:ea typeface="Calibri"/>
                          <a:cs typeface="Times New Roman"/>
                        </a:rPr>
                        <a:t>Oui</a:t>
                      </a:r>
                      <a:endParaRPr lang="fr-FR" sz="1600" b="1" dirty="0">
                        <a:solidFill>
                          <a:srgbClr val="FF0000"/>
                        </a:solidFill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6638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Chiffrement à clé publique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McEliece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par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McEliece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(1978) 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600" b="1" dirty="0" smtClean="0">
                          <a:solidFill>
                            <a:srgbClr val="00B050"/>
                          </a:solidFill>
                          <a:effectLst/>
                          <a:latin typeface="Helvetica" panose="020B0604020202020204" pitchFamily="2" charset="0"/>
                        </a:rPr>
                        <a:t>Non</a:t>
                      </a:r>
                      <a:endParaRPr lang="fr-FR" sz="1600" b="1" dirty="0">
                        <a:solidFill>
                          <a:srgbClr val="00B050"/>
                        </a:solidFill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6805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Chiffrement algébriquement homomorphe par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Rivest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et al. (1978) 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1" dirty="0" smtClean="0">
                          <a:solidFill>
                            <a:srgbClr val="FF0000"/>
                          </a:solidFill>
                          <a:effectLst/>
                          <a:latin typeface="Helvetica" panose="020B0604020202020204" pitchFamily="2" charset="0"/>
                          <a:ea typeface="Calibri"/>
                          <a:cs typeface="Times New Roman"/>
                        </a:rPr>
                        <a:t>Oui</a:t>
                      </a:r>
                    </a:p>
                  </a:txBody>
                  <a:tcPr marL="68580" marR="68580" marT="0" marB="0" anchor="ctr"/>
                </a:tc>
              </a:tr>
              <a:tr h="26638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Chiffrement à clé publique RSA par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Rivest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et al. (1978) 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1" dirty="0" smtClean="0">
                          <a:solidFill>
                            <a:srgbClr val="FF0000"/>
                          </a:solidFill>
                          <a:effectLst/>
                          <a:latin typeface="Helvetica" panose="020B0604020202020204" pitchFamily="2" charset="0"/>
                          <a:ea typeface="Calibri"/>
                          <a:cs typeface="Times New Roman"/>
                        </a:rPr>
                        <a:t>Oui</a:t>
                      </a:r>
                    </a:p>
                  </a:txBody>
                  <a:tcPr marL="68580" marR="68580" marT="0" marB="0" anchor="ctr"/>
                </a:tc>
              </a:tr>
              <a:tr h="26638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Cryptographie à courbe elliptique par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Koblitz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(1987) 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1" dirty="0" smtClean="0">
                          <a:solidFill>
                            <a:srgbClr val="FF0000"/>
                          </a:solidFill>
                          <a:effectLst/>
                          <a:latin typeface="Helvetica" panose="020B0604020202020204" pitchFamily="2" charset="0"/>
                          <a:ea typeface="Calibri"/>
                          <a:cs typeface="Times New Roman"/>
                        </a:rPr>
                        <a:t>Oui</a:t>
                      </a:r>
                    </a:p>
                  </a:txBody>
                  <a:tcPr marL="68580" marR="68580" marT="0" marB="0" anchor="ctr"/>
                </a:tc>
              </a:tr>
              <a:tr h="46805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Échange de clés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Buchmann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-Williams par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Buchmann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et Williams (1988)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1" dirty="0" smtClean="0">
                          <a:solidFill>
                            <a:srgbClr val="FF0000"/>
                          </a:solidFill>
                          <a:effectLst/>
                          <a:latin typeface="Helvetica" panose="020B0604020202020204" pitchFamily="2" charset="0"/>
                          <a:ea typeface="Calibri"/>
                          <a:cs typeface="Times New Roman"/>
                        </a:rPr>
                        <a:t>Oui</a:t>
                      </a:r>
                    </a:p>
                  </a:txBody>
                  <a:tcPr marL="68580" marR="68580" marT="0" marB="0" anchor="ctr"/>
                </a:tc>
              </a:tr>
              <a:tr h="46805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Chiffrement à clé publique basé sur un treillis par Cai et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Cusick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(1998)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600" b="1" dirty="0" smtClean="0">
                          <a:solidFill>
                            <a:srgbClr val="00B050"/>
                          </a:solidFill>
                          <a:effectLst/>
                          <a:latin typeface="Helvetica" panose="020B0604020202020204" pitchFamily="2" charset="0"/>
                        </a:rPr>
                        <a:t>Non</a:t>
                      </a:r>
                      <a:endParaRPr lang="fr-FR" sz="1600" b="1" dirty="0">
                        <a:solidFill>
                          <a:srgbClr val="00B050"/>
                        </a:solidFill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6805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Chiffrement à clé publique NTRU par </a:t>
                      </a:r>
                      <a:r>
                        <a:rPr lang="fr-FR" sz="1500" dirty="0" err="1">
                          <a:effectLst/>
                          <a:latin typeface="Helvetica" panose="020B0604020202020204" pitchFamily="2" charset="0"/>
                        </a:rPr>
                        <a:t>Hoffstein</a:t>
                      </a:r>
                      <a:r>
                        <a:rPr lang="fr-FR" sz="1500" dirty="0">
                          <a:effectLst/>
                          <a:latin typeface="Helvetica" panose="020B0604020202020204" pitchFamily="2" charset="0"/>
                        </a:rPr>
                        <a:t> et No Al. (1998)</a:t>
                      </a:r>
                      <a:endParaRPr lang="fr-FR" sz="1500" dirty="0"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fr-FR" sz="1600" b="1" dirty="0" smtClean="0">
                          <a:solidFill>
                            <a:srgbClr val="00B050"/>
                          </a:solidFill>
                          <a:effectLst/>
                          <a:latin typeface="Helvetica" panose="020B0604020202020204" pitchFamily="2" charset="0"/>
                        </a:rPr>
                        <a:t>Non</a:t>
                      </a:r>
                      <a:endParaRPr lang="fr-FR" sz="1600" b="1" dirty="0">
                        <a:solidFill>
                          <a:srgbClr val="00B050"/>
                        </a:solidFill>
                        <a:effectLst/>
                        <a:latin typeface="Helvetica" panose="020B0604020202020204" pitchFamily="2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119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3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CAS D’APPLICATION EN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CRYPTOLOGIE</a:t>
            </a:r>
            <a:endParaRPr lang="fr-FR" sz="36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268761"/>
            <a:ext cx="8219256" cy="48574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Avancées en </a:t>
            </a:r>
            <a:r>
              <a:rPr lang="fr-FR" sz="2400" dirty="0">
                <a:solidFill>
                  <a:srgbClr val="0070C0"/>
                </a:solidFill>
                <a:latin typeface="Helvetica" panose="020B0604020202020204" pitchFamily="2" charset="0"/>
              </a:rPr>
              <a:t>cryptologie </a:t>
            </a: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 : distribution </a:t>
            </a:r>
            <a:r>
              <a:rPr lang="fr-FR" sz="2400" dirty="0">
                <a:solidFill>
                  <a:srgbClr val="0070C0"/>
                </a:solidFill>
                <a:latin typeface="Helvetica" panose="020B0604020202020204" pitchFamily="2" charset="0"/>
              </a:rPr>
              <a:t>de clé </a:t>
            </a: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quantique 1/4</a:t>
            </a:r>
          </a:p>
          <a:p>
            <a:pPr marL="0" indent="0">
              <a:buNone/>
            </a:pPr>
            <a:endParaRPr lang="fr-FR" sz="20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r>
              <a:rPr lang="fr-FR" sz="2000" dirty="0" smtClean="0">
                <a:latin typeface="Helvetica" panose="020B0604020202020204" pitchFamily="2" charset="0"/>
              </a:rPr>
              <a:t>Exemple :</a:t>
            </a:r>
          </a:p>
          <a:p>
            <a:pPr marL="717550"/>
            <a:endParaRPr lang="fr-FR" sz="1100" b="1" dirty="0" smtClean="0">
              <a:latin typeface="Helvetica" panose="020B0604020202020204" pitchFamily="2" charset="0"/>
            </a:endParaRPr>
          </a:p>
          <a:p>
            <a:pPr marL="717550" algn="just" defTabSz="363538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Charles </a:t>
            </a:r>
            <a:r>
              <a:rPr lang="fr-FR" sz="2000" dirty="0">
                <a:latin typeface="Helvetica" panose="020B0604020202020204" pitchFamily="2" charset="0"/>
              </a:rPr>
              <a:t>Bennett et </a:t>
            </a:r>
            <a:r>
              <a:rPr lang="fr-FR" sz="2000" dirty="0" smtClean="0">
                <a:latin typeface="Helvetica" panose="020B0604020202020204" pitchFamily="2" charset="0"/>
              </a:rPr>
              <a:t>Gilles </a:t>
            </a:r>
            <a:r>
              <a:rPr lang="fr-FR" sz="2000" dirty="0">
                <a:latin typeface="Helvetica" panose="020B0604020202020204" pitchFamily="2" charset="0"/>
              </a:rPr>
              <a:t>Brassard en </a:t>
            </a:r>
            <a:r>
              <a:rPr lang="fr-FR" sz="2000" dirty="0" smtClean="0">
                <a:latin typeface="Helvetica" panose="020B0604020202020204" pitchFamily="2" charset="0"/>
              </a:rPr>
              <a:t>1984</a:t>
            </a:r>
          </a:p>
          <a:p>
            <a:pPr marL="717550" algn="just" defTabSz="363538">
              <a:buFontTx/>
              <a:buChar char="-"/>
            </a:pPr>
            <a:endParaRPr lang="fr-FR" sz="1200" dirty="0" smtClean="0">
              <a:latin typeface="Helvetica" panose="020B0604020202020204" pitchFamily="2" charset="0"/>
            </a:endParaRPr>
          </a:p>
          <a:p>
            <a:pPr marL="717550" algn="just" defTabSz="363538">
              <a:buFontTx/>
              <a:buChar char="-"/>
            </a:pPr>
            <a:r>
              <a:rPr lang="fr-FR" sz="2000" b="1" dirty="0" smtClean="0">
                <a:latin typeface="Helvetica" panose="020B0604020202020204" pitchFamily="2" charset="0"/>
              </a:rPr>
              <a:t>Protocole </a:t>
            </a:r>
            <a:r>
              <a:rPr lang="fr-FR" sz="2000" b="1" dirty="0">
                <a:latin typeface="Helvetica" panose="020B0604020202020204" pitchFamily="2" charset="0"/>
              </a:rPr>
              <a:t>BB84 </a:t>
            </a:r>
            <a:r>
              <a:rPr lang="fr-FR" sz="2000" dirty="0" smtClean="0">
                <a:latin typeface="Helvetica" panose="020B0604020202020204" pitchFamily="2" charset="0"/>
              </a:rPr>
              <a:t>: développer </a:t>
            </a:r>
            <a:r>
              <a:rPr lang="fr-FR" sz="2000" dirty="0">
                <a:latin typeface="Helvetica" panose="020B0604020202020204" pitchFamily="2" charset="0"/>
              </a:rPr>
              <a:t>conjointement une clé cryptographique à partir de </a:t>
            </a:r>
            <a:r>
              <a:rPr lang="fr-FR" sz="2000" b="1" dirty="0">
                <a:latin typeface="Helvetica" panose="020B0604020202020204" pitchFamily="2" charset="0"/>
              </a:rPr>
              <a:t>choix aléatoires </a:t>
            </a:r>
            <a:r>
              <a:rPr lang="fr-FR" sz="2000" b="1" dirty="0" smtClean="0">
                <a:latin typeface="Helvetica" panose="020B0604020202020204" pitchFamily="2" charset="0"/>
              </a:rPr>
              <a:t>faits par deux personnes </a:t>
            </a:r>
            <a:r>
              <a:rPr lang="fr-FR" sz="2000" b="1" dirty="0">
                <a:latin typeface="Helvetica" panose="020B0604020202020204" pitchFamily="2" charset="0"/>
              </a:rPr>
              <a:t>indépendammen</a:t>
            </a:r>
            <a:r>
              <a:rPr lang="fr-FR" sz="2000" dirty="0">
                <a:latin typeface="Helvetica" panose="020B0604020202020204" pitchFamily="2" charset="0"/>
              </a:rPr>
              <a:t>t. 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 marL="717550" algn="just" defTabSz="363538">
              <a:buFontTx/>
              <a:buChar char="-"/>
            </a:pPr>
            <a:endParaRPr lang="fr-FR" sz="1200" dirty="0" smtClean="0">
              <a:latin typeface="Helvetica" panose="020B0604020202020204" pitchFamily="2" charset="0"/>
            </a:endParaRPr>
          </a:p>
          <a:p>
            <a:pPr marL="717550" algn="just" defTabSz="363538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Utilisation </a:t>
            </a:r>
            <a:r>
              <a:rPr lang="fr-FR" sz="2000" dirty="0">
                <a:latin typeface="Helvetica" panose="020B0604020202020204" pitchFamily="2" charset="0"/>
              </a:rPr>
              <a:t>d'états quantiques </a:t>
            </a:r>
            <a:r>
              <a:rPr lang="fr-FR" sz="2000" dirty="0" smtClean="0">
                <a:latin typeface="Helvetica" panose="020B0604020202020204" pitchFamily="2" charset="0"/>
              </a:rPr>
              <a:t>à </a:t>
            </a:r>
            <a:r>
              <a:rPr lang="fr-FR" sz="2000" dirty="0">
                <a:latin typeface="Helvetica" panose="020B0604020202020204" pitchFamily="2" charset="0"/>
              </a:rPr>
              <a:t>l'</a:t>
            </a:r>
            <a:r>
              <a:rPr lang="fr-FR" sz="2000" b="1" dirty="0">
                <a:latin typeface="Helvetica" panose="020B0604020202020204" pitchFamily="2" charset="0"/>
              </a:rPr>
              <a:t>abri des écoutes</a:t>
            </a:r>
            <a:endParaRPr lang="fr-FR" sz="2000" b="1" dirty="0" smtClean="0">
              <a:latin typeface="Helvetica" panose="020B0604020202020204" pitchFamily="2" charset="0"/>
            </a:endParaRPr>
          </a:p>
          <a:p>
            <a:pPr marL="717550" algn="just" defTabSz="363538">
              <a:buFontTx/>
              <a:buChar char="-"/>
            </a:pPr>
            <a:endParaRPr lang="fr-FR" sz="1200" dirty="0" smtClean="0">
              <a:latin typeface="Helvetica" panose="020B0604020202020204" pitchFamily="2" charset="0"/>
            </a:endParaRPr>
          </a:p>
          <a:p>
            <a:pPr marL="717550" algn="just" defTabSz="363538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Bits </a:t>
            </a:r>
            <a:r>
              <a:rPr lang="fr-FR" sz="2000" dirty="0">
                <a:latin typeface="Helvetica" panose="020B0604020202020204" pitchFamily="2" charset="0"/>
              </a:rPr>
              <a:t>(binaires) de la clé </a:t>
            </a:r>
            <a:r>
              <a:rPr lang="fr-FR" sz="2000" dirty="0" smtClean="0">
                <a:latin typeface="Helvetica" panose="020B0604020202020204" pitchFamily="2" charset="0"/>
              </a:rPr>
              <a:t>codés </a:t>
            </a:r>
            <a:r>
              <a:rPr lang="fr-FR" sz="2000" dirty="0">
                <a:latin typeface="Helvetica" panose="020B0604020202020204" pitchFamily="2" charset="0"/>
              </a:rPr>
              <a:t>dans une propriété quantique des photons : leur polarisation</a:t>
            </a: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19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55255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1143000"/>
          </a:xfrm>
        </p:spPr>
        <p:txBody>
          <a:bodyPr/>
          <a:lstStyle/>
          <a:p>
            <a:r>
              <a:rPr lang="fr-FR" b="1" dirty="0">
                <a:solidFill>
                  <a:srgbClr val="1F4E79"/>
                </a:solidFill>
                <a:latin typeface="Helvetica" panose="020B0604020202020204" pitchFamily="2" charset="0"/>
              </a:rPr>
              <a:t>Les ordinateurs quantiques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endParaRPr lang="fr-FR" sz="10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marL="0" indent="0" algn="just">
              <a:buNone/>
            </a:pPr>
            <a:r>
              <a:rPr lang="fr-FR" sz="28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Le </a:t>
            </a:r>
            <a:r>
              <a:rPr lang="fr-FR" sz="2800" dirty="0">
                <a:solidFill>
                  <a:srgbClr val="0070C0"/>
                </a:solidFill>
                <a:latin typeface="Helvetica" panose="020B0604020202020204" pitchFamily="2" charset="0"/>
              </a:rPr>
              <a:t>sujet : </a:t>
            </a:r>
            <a:r>
              <a:rPr lang="fr-FR" sz="2800" dirty="0">
                <a:latin typeface="Helvetica" panose="020B0604020202020204" pitchFamily="2" charset="0"/>
              </a:rPr>
              <a:t>Les médias parlent beaucoup des nouveaux ordinateurs « quantiques ». </a:t>
            </a:r>
            <a:endParaRPr lang="fr-FR" sz="2800" dirty="0" smtClean="0">
              <a:latin typeface="Helvetica" panose="020B0604020202020204" pitchFamily="2" charset="0"/>
            </a:endParaRPr>
          </a:p>
          <a:p>
            <a:pPr algn="just"/>
            <a:endParaRPr lang="fr-FR" sz="2800" dirty="0">
              <a:latin typeface="Helvetica" panose="020B0604020202020204" pitchFamily="2" charset="0"/>
            </a:endParaRPr>
          </a:p>
          <a:p>
            <a:pPr marL="0" indent="0" algn="just">
              <a:buNone/>
            </a:pPr>
            <a:r>
              <a:rPr lang="fr-FR" sz="2400" dirty="0" smtClean="0">
                <a:latin typeface="Helvetica" panose="020B0604020202020204" pitchFamily="2" charset="0"/>
              </a:rPr>
              <a:t>Après </a:t>
            </a:r>
            <a:r>
              <a:rPr lang="fr-FR" sz="2400" dirty="0">
                <a:latin typeface="Helvetica" panose="020B0604020202020204" pitchFamily="2" charset="0"/>
              </a:rPr>
              <a:t>avoir identifié les différentes générations d’ordinateurs, vous expliquerez ce qui caractérise cette nouvelle génération d’ordinateur, puis vous présenterez une architecture ou un cas d’application en matière d’informatique quantique.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 Les ordinateurs quantiques </a:t>
            </a:r>
          </a:p>
          <a:p>
            <a:r>
              <a:rPr lang="fr-FR" dirty="0" smtClean="0"/>
              <a:t>Isabelle Delignière </a:t>
            </a:r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2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0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5971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3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CAS D’APPLICATION EN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CRYPTOLOGIE</a:t>
            </a:r>
            <a:endParaRPr lang="fr-FR" sz="3600" dirty="0">
              <a:solidFill>
                <a:srgbClr val="1F4E79"/>
              </a:solidFill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923" y="2104973"/>
            <a:ext cx="6502157" cy="3753040"/>
          </a:xfrm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20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sp>
        <p:nvSpPr>
          <p:cNvPr id="5" name="ZoneTexte 4"/>
          <p:cNvSpPr txBox="1"/>
          <p:nvPr/>
        </p:nvSpPr>
        <p:spPr>
          <a:xfrm>
            <a:off x="6098439" y="1991130"/>
            <a:ext cx="18806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latin typeface="Helvetica" panose="020B0604020202020204" pitchFamily="2" charset="0"/>
              </a:rPr>
              <a:t>Clé de polarisation</a:t>
            </a:r>
            <a:endParaRPr lang="fr-FR" sz="1600" dirty="0">
              <a:latin typeface="Helvetica" panose="020B0604020202020204" pitchFamily="2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463470" y="1887910"/>
            <a:ext cx="26674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600" b="1" dirty="0" smtClean="0">
                <a:latin typeface="Helvetica" panose="020B0604020202020204" pitchFamily="2" charset="0"/>
              </a:rPr>
              <a:t>1. </a:t>
            </a:r>
            <a:r>
              <a:rPr lang="fr-FR" sz="1600" dirty="0" smtClean="0">
                <a:latin typeface="Helvetica" panose="020B0604020202020204" pitchFamily="2" charset="0"/>
              </a:rPr>
              <a:t>Envoi série </a:t>
            </a:r>
            <a:r>
              <a:rPr lang="fr-FR" sz="1600" dirty="0">
                <a:latin typeface="Helvetica" panose="020B0604020202020204" pitchFamily="2" charset="0"/>
              </a:rPr>
              <a:t>aléatoire de </a:t>
            </a:r>
            <a:r>
              <a:rPr lang="fr-FR" sz="1600" dirty="0" smtClean="0">
                <a:latin typeface="Helvetica" panose="020B0604020202020204" pitchFamily="2" charset="0"/>
              </a:rPr>
              <a:t>bits, chaque bit codé comme l'une des quatre polarisations possibles d'un photon.*</a:t>
            </a:r>
            <a:endParaRPr lang="fr-FR" sz="1600" dirty="0">
              <a:latin typeface="Helvetica" panose="020B0604020202020204" pitchFamily="2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970945" y="5015370"/>
            <a:ext cx="72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600" b="1" dirty="0" smtClean="0">
                <a:latin typeface="Helvetica" panose="020B0604020202020204" pitchFamily="2" charset="0"/>
              </a:rPr>
              <a:t>2</a:t>
            </a:r>
            <a:r>
              <a:rPr lang="fr-FR" sz="1600" b="1" dirty="0">
                <a:latin typeface="Helvetica" panose="020B0604020202020204" pitchFamily="2" charset="0"/>
              </a:rPr>
              <a:t>.</a:t>
            </a:r>
            <a:r>
              <a:rPr lang="fr-FR" sz="1600" dirty="0">
                <a:latin typeface="Helvetica" panose="020B0604020202020204" pitchFamily="2" charset="0"/>
              </a:rPr>
              <a:t> Détection bits : sélection au hasard série de détecteurs de photons. </a:t>
            </a:r>
          </a:p>
          <a:p>
            <a:pPr algn="just"/>
            <a:r>
              <a:rPr lang="fr-FR" sz="1600" dirty="0" smtClean="0">
                <a:latin typeface="Helvetica" panose="020B0604020202020204" pitchFamily="2" charset="0"/>
              </a:rPr>
              <a:t>Correcte </a:t>
            </a:r>
            <a:r>
              <a:rPr lang="fr-FR" sz="1600" dirty="0">
                <a:latin typeface="Helvetica" panose="020B0604020202020204" pitchFamily="2" charset="0"/>
              </a:rPr>
              <a:t>si correspondance entre détecteurs de Bob et photon d'Alice</a:t>
            </a:r>
          </a:p>
          <a:p>
            <a:pPr algn="just"/>
            <a:r>
              <a:rPr lang="fr-FR" sz="1600" dirty="0">
                <a:latin typeface="Helvetica" panose="020B0604020202020204" pitchFamily="2" charset="0"/>
              </a:rPr>
              <a:t>Mais détection correcte uniquement </a:t>
            </a:r>
            <a:r>
              <a:rPr lang="fr-FR" sz="1600" dirty="0" smtClean="0">
                <a:latin typeface="Helvetica" panose="020B0604020202020204" pitchFamily="2" charset="0"/>
              </a:rPr>
              <a:t>d’une </a:t>
            </a:r>
            <a:r>
              <a:rPr lang="fr-FR" sz="1600" dirty="0">
                <a:latin typeface="Helvetica" panose="020B0604020202020204" pitchFamily="2" charset="0"/>
              </a:rPr>
              <a:t>partie des photons (rangée du bas)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67885" y="5921262"/>
            <a:ext cx="4461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>
                <a:latin typeface="Helvetica" panose="020B0604020202020204" pitchFamily="2" charset="0"/>
              </a:rPr>
              <a:t>* En </a:t>
            </a:r>
            <a:r>
              <a:rPr lang="fr-FR" sz="1600" dirty="0">
                <a:latin typeface="Helvetica" panose="020B0604020202020204" pitchFamily="2" charset="0"/>
              </a:rPr>
              <a:t>pratique, des milliers </a:t>
            </a:r>
            <a:r>
              <a:rPr lang="fr-FR" sz="1600" dirty="0" smtClean="0">
                <a:latin typeface="Helvetica" panose="020B0604020202020204" pitchFamily="2" charset="0"/>
              </a:rPr>
              <a:t>de </a:t>
            </a:r>
            <a:r>
              <a:rPr lang="fr-FR" sz="1600" dirty="0">
                <a:latin typeface="Helvetica" panose="020B0604020202020204" pitchFamily="2" charset="0"/>
              </a:rPr>
              <a:t>photons </a:t>
            </a:r>
            <a:r>
              <a:rPr lang="fr-FR" sz="1600" dirty="0" smtClean="0">
                <a:latin typeface="Helvetica" panose="020B0604020202020204" pitchFamily="2" charset="0"/>
              </a:rPr>
              <a:t>envoyés</a:t>
            </a:r>
            <a:r>
              <a:rPr lang="fr-FR" sz="1600" i="1" dirty="0" smtClean="0">
                <a:latin typeface="Helvetica" panose="020B0604020202020204" pitchFamily="2" charset="0"/>
              </a:rPr>
              <a:t>.</a:t>
            </a:r>
            <a:endParaRPr lang="fr-FR" sz="1600" i="1" dirty="0">
              <a:latin typeface="Helvetica" panose="020B0604020202020204" pitchFamily="2" charset="0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39552" y="1268761"/>
            <a:ext cx="8208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fr-FR" sz="2400" dirty="0">
                <a:solidFill>
                  <a:srgbClr val="0070C0"/>
                </a:solidFill>
                <a:latin typeface="Helvetica" panose="020B0604020202020204" pitchFamily="2" charset="0"/>
              </a:rPr>
              <a:t>Avancées en </a:t>
            </a: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cryptologie </a:t>
            </a:r>
            <a:r>
              <a:rPr lang="fr-FR" sz="2400" dirty="0">
                <a:solidFill>
                  <a:srgbClr val="0070C0"/>
                </a:solidFill>
                <a:latin typeface="Helvetica" panose="020B0604020202020204" pitchFamily="2" charset="0"/>
              </a:rPr>
              <a:t>: distribution de clé </a:t>
            </a: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quantique 2/4</a:t>
            </a:r>
            <a:endParaRPr lang="fr-FR" sz="2400" dirty="0">
              <a:solidFill>
                <a:srgbClr val="0070C0"/>
              </a:solidFill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83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3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CAS D’APPLICATION EN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CRYPTOLOGIE</a:t>
            </a:r>
            <a:endParaRPr lang="fr-FR" sz="3600" dirty="0">
              <a:solidFill>
                <a:srgbClr val="1F4E79"/>
              </a:solidFill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21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sp>
        <p:nvSpPr>
          <p:cNvPr id="10" name="ZoneTexte 9"/>
          <p:cNvSpPr txBox="1"/>
          <p:nvPr/>
        </p:nvSpPr>
        <p:spPr>
          <a:xfrm>
            <a:off x="3713883" y="5138608"/>
            <a:ext cx="1682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 smtClean="0">
                <a:latin typeface="Helvetica" panose="020B0604020202020204" pitchFamily="2" charset="0"/>
              </a:rPr>
              <a:t>2</a:t>
            </a:r>
            <a:r>
              <a:rPr lang="fr-FR" b="1" dirty="0">
                <a:latin typeface="Helvetica" panose="020B0604020202020204" pitchFamily="2" charset="0"/>
              </a:rPr>
              <a:t>.</a:t>
            </a:r>
            <a:r>
              <a:rPr lang="fr-FR" dirty="0">
                <a:latin typeface="Helvetica" panose="020B0604020202020204" pitchFamily="2" charset="0"/>
              </a:rPr>
              <a:t> 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480174" y="1282505"/>
            <a:ext cx="8268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0070C0"/>
                </a:solidFill>
                <a:latin typeface="Helvetica" panose="020B0604020202020204" pitchFamily="2" charset="0"/>
              </a:rPr>
              <a:t>Avancées en cryptologie : distribution de clé </a:t>
            </a: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quantique 3/4</a:t>
            </a:r>
            <a:endParaRPr lang="fr-FR" sz="2400" dirty="0">
              <a:solidFill>
                <a:srgbClr val="0070C0"/>
              </a:solidFill>
              <a:latin typeface="Helvetica" panose="020B0604020202020204" pitchFamily="2" charset="0"/>
            </a:endParaRPr>
          </a:p>
        </p:txBody>
      </p:sp>
      <p:pic>
        <p:nvPicPr>
          <p:cNvPr id="13" name="Espace réservé du contenu 1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683" y="2204866"/>
            <a:ext cx="5024637" cy="3618311"/>
          </a:xfrm>
        </p:spPr>
      </p:pic>
      <p:sp>
        <p:nvSpPr>
          <p:cNvPr id="9" name="ZoneTexte 8"/>
          <p:cNvSpPr txBox="1"/>
          <p:nvPr/>
        </p:nvSpPr>
        <p:spPr>
          <a:xfrm>
            <a:off x="480173" y="1772817"/>
            <a:ext cx="85000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600" b="1" dirty="0">
                <a:latin typeface="Helvetica" panose="020B0604020202020204" pitchFamily="2" charset="0"/>
              </a:rPr>
              <a:t>3. </a:t>
            </a:r>
            <a:r>
              <a:rPr lang="fr-FR" sz="1600" dirty="0">
                <a:latin typeface="Helvetica" panose="020B0604020202020204" pitchFamily="2" charset="0"/>
              </a:rPr>
              <a:t>Correction : </a:t>
            </a:r>
          </a:p>
          <a:p>
            <a:pPr algn="just"/>
            <a:r>
              <a:rPr lang="fr-FR" sz="1600" dirty="0">
                <a:latin typeface="Helvetica" panose="020B0604020202020204" pitchFamily="2" charset="0"/>
              </a:rPr>
              <a:t>Bob dit à Alice série de détecteurs utilisés (rangée du haut).</a:t>
            </a:r>
          </a:p>
          <a:p>
            <a:pPr algn="just"/>
            <a:r>
              <a:rPr lang="fr-FR" sz="1600" dirty="0">
                <a:latin typeface="Helvetica" panose="020B0604020202020204" pitchFamily="2" charset="0"/>
              </a:rPr>
              <a:t>Alice dit à Bob lesquels ont correctement détecté ses photons (rangée du bas</a:t>
            </a:r>
            <a:r>
              <a:rPr lang="fr-FR" sz="1600" dirty="0" smtClean="0">
                <a:latin typeface="Helvetica" panose="020B0604020202020204" pitchFamily="2" charset="0"/>
              </a:rPr>
              <a:t>).</a:t>
            </a:r>
            <a:endParaRPr lang="fr-FR" sz="1600" dirty="0">
              <a:latin typeface="Helvetica" panose="020B0604020202020204" pitchFamily="2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497701" y="5733258"/>
            <a:ext cx="8500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600" b="1" dirty="0">
                <a:latin typeface="Helvetica" panose="020B0604020202020204" pitchFamily="2" charset="0"/>
              </a:rPr>
              <a:t>4. </a:t>
            </a:r>
            <a:r>
              <a:rPr lang="fr-FR" sz="1600" dirty="0">
                <a:latin typeface="Helvetica" panose="020B0604020202020204" pitchFamily="2" charset="0"/>
              </a:rPr>
              <a:t>Bob et Alice ne gardent que les bits qui ont été détectés correctement et </a:t>
            </a:r>
            <a:r>
              <a:rPr lang="fr-FR" sz="1600" dirty="0" smtClean="0">
                <a:latin typeface="Helvetica" panose="020B0604020202020204" pitchFamily="2" charset="0"/>
              </a:rPr>
              <a:t>les utilisent </a:t>
            </a:r>
            <a:r>
              <a:rPr lang="fr-FR" sz="1600" dirty="0">
                <a:latin typeface="Helvetica" panose="020B0604020202020204" pitchFamily="2" charset="0"/>
              </a:rPr>
              <a:t>comme leur clé cryptographique.</a:t>
            </a:r>
          </a:p>
        </p:txBody>
      </p:sp>
    </p:spTree>
    <p:extLst>
      <p:ext uri="{BB962C8B-B14F-4D97-AF65-F5344CB8AC3E}">
        <p14:creationId xmlns:p14="http://schemas.microsoft.com/office/powerpoint/2010/main" val="4071246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3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CAS D’APPLICATION EN </a:t>
            </a: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CRYPTOLOGIE</a:t>
            </a:r>
            <a:endParaRPr lang="fr-FR" sz="36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268761"/>
            <a:ext cx="8219256" cy="4857403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fr-FR" sz="2400" dirty="0">
                <a:solidFill>
                  <a:srgbClr val="0070C0"/>
                </a:solidFill>
                <a:latin typeface="Helvetica" panose="020B0604020202020204" pitchFamily="2" charset="0"/>
              </a:rPr>
              <a:t>Avancées en cryptologie : distribution de clé </a:t>
            </a: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quantique 4/4</a:t>
            </a:r>
            <a:endParaRPr lang="fr-FR" sz="24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marL="0" lvl="0" indent="0">
              <a:buNone/>
            </a:pPr>
            <a:endParaRPr lang="fr-FR" sz="11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r>
              <a:rPr lang="fr-FR" sz="2000" b="1" dirty="0">
                <a:latin typeface="Helvetica" panose="020B0604020202020204" pitchFamily="2" charset="0"/>
              </a:rPr>
              <a:t>Erreur</a:t>
            </a:r>
            <a:r>
              <a:rPr lang="fr-FR" sz="2000" dirty="0">
                <a:latin typeface="Helvetica" panose="020B0604020202020204" pitchFamily="2" charset="0"/>
              </a:rPr>
              <a:t> : présence de bruit ou d’écoute indiscrète</a:t>
            </a:r>
          </a:p>
          <a:p>
            <a:pPr marL="0" indent="0">
              <a:buNone/>
            </a:pPr>
            <a:r>
              <a:rPr lang="fr-FR" sz="2000" dirty="0">
                <a:latin typeface="Helvetica" panose="020B0604020202020204" pitchFamily="2" charset="0"/>
              </a:rPr>
              <a:t>	</a:t>
            </a:r>
            <a:r>
              <a:rPr lang="fr-FR" sz="2000" dirty="0" smtClean="0">
                <a:latin typeface="Helvetica" panose="020B0604020202020204" pitchFamily="2" charset="0"/>
              </a:rPr>
              <a:t>             </a:t>
            </a:r>
            <a:r>
              <a:rPr lang="fr-FR" sz="2000" b="1" dirty="0" smtClean="0">
                <a:latin typeface="Helvetica" panose="020B0604020202020204" pitchFamily="2" charset="0"/>
              </a:rPr>
              <a:t>Abandon de la clé</a:t>
            </a:r>
            <a:endParaRPr lang="fr-FR" sz="2000" b="1" dirty="0">
              <a:latin typeface="Helvetica" panose="020B0604020202020204" pitchFamily="2" charset="0"/>
            </a:endParaRPr>
          </a:p>
          <a:p>
            <a:pPr marL="0" lvl="0" indent="0">
              <a:buNone/>
            </a:pPr>
            <a:endParaRPr lang="fr-FR" sz="10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algn="just">
              <a:lnSpc>
                <a:spcPct val="110000"/>
              </a:lnSpc>
            </a:pPr>
            <a:r>
              <a:rPr lang="fr-FR" sz="2000" b="1" dirty="0" smtClean="0">
                <a:latin typeface="Helvetica" panose="020B0604020202020204" pitchFamily="2" charset="0"/>
              </a:rPr>
              <a:t>Chine :</a:t>
            </a:r>
            <a:r>
              <a:rPr lang="fr-FR" sz="2000" dirty="0" smtClean="0">
                <a:latin typeface="Helvetica" panose="020B0604020202020204" pitchFamily="2" charset="0"/>
              </a:rPr>
              <a:t> </a:t>
            </a:r>
            <a:r>
              <a:rPr lang="fr-FR" sz="2000" b="1" dirty="0" smtClean="0">
                <a:latin typeface="Helvetica" panose="020B0604020202020204" pitchFamily="2" charset="0"/>
              </a:rPr>
              <a:t>1ère communication sécurisée par cryptographie quantique basée sur l’intrication </a:t>
            </a:r>
          </a:p>
          <a:p>
            <a:pPr marL="893763" indent="-530225">
              <a:buNone/>
            </a:pPr>
            <a:endParaRPr lang="fr-FR" sz="10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marL="717550" indent="-354013" algn="just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Distribution </a:t>
            </a:r>
            <a:r>
              <a:rPr lang="fr-FR" sz="2000" dirty="0">
                <a:latin typeface="Helvetica" panose="020B0604020202020204" pitchFamily="2" charset="0"/>
              </a:rPr>
              <a:t>de clés quantiques </a:t>
            </a:r>
            <a:r>
              <a:rPr lang="fr-FR" sz="2000" dirty="0" smtClean="0">
                <a:latin typeface="Helvetica" panose="020B0604020202020204" pitchFamily="2" charset="0"/>
              </a:rPr>
              <a:t>(QKD) basée </a:t>
            </a:r>
            <a:r>
              <a:rPr lang="fr-FR" sz="2000" dirty="0">
                <a:latin typeface="Helvetica" panose="020B0604020202020204" pitchFamily="2" charset="0"/>
              </a:rPr>
              <a:t>sur l’intrication 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 marL="717550" indent="-354013" algn="just">
              <a:buFontTx/>
              <a:buChar char="-"/>
            </a:pPr>
            <a:endParaRPr lang="fr-FR" sz="1000" dirty="0" smtClean="0">
              <a:latin typeface="Helvetica" panose="020B0604020202020204" pitchFamily="2" charset="0"/>
            </a:endParaRPr>
          </a:p>
          <a:p>
            <a:pPr marL="717550" indent="-354013" algn="just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1 </a:t>
            </a:r>
            <a:r>
              <a:rPr lang="fr-FR" sz="2000" dirty="0">
                <a:latin typeface="Helvetica" panose="020B0604020202020204" pitchFamily="2" charset="0"/>
              </a:rPr>
              <a:t>120 </a:t>
            </a:r>
            <a:r>
              <a:rPr lang="fr-FR" sz="2000" dirty="0" smtClean="0">
                <a:latin typeface="Helvetica" panose="020B0604020202020204" pitchFamily="2" charset="0"/>
              </a:rPr>
              <a:t>km (sans relais de sécurité) : entre </a:t>
            </a:r>
            <a:r>
              <a:rPr lang="fr-FR" sz="2000" dirty="0">
                <a:latin typeface="Helvetica" panose="020B0604020202020204" pitchFamily="2" charset="0"/>
              </a:rPr>
              <a:t>deux observatoires terrestres à Delingha et Nanshan (Chine</a:t>
            </a:r>
            <a:r>
              <a:rPr lang="fr-FR" sz="2000" dirty="0" smtClean="0">
                <a:latin typeface="Helvetica" panose="020B0604020202020204" pitchFamily="2" charset="0"/>
              </a:rPr>
              <a:t>)</a:t>
            </a:r>
          </a:p>
          <a:p>
            <a:pPr marL="717550" indent="-354013" algn="just">
              <a:buFontTx/>
              <a:buChar char="-"/>
            </a:pPr>
            <a:endParaRPr lang="fr-FR" sz="1000" dirty="0" smtClean="0">
              <a:latin typeface="Helvetica" panose="020B0604020202020204" pitchFamily="2" charset="0"/>
            </a:endParaRPr>
          </a:p>
          <a:p>
            <a:pPr marL="717550" indent="-354013" algn="just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Via Micius, 1</a:t>
            </a:r>
            <a:r>
              <a:rPr lang="fr-FR" sz="2000" baseline="30000" dirty="0" smtClean="0">
                <a:latin typeface="Helvetica" panose="020B0604020202020204" pitchFamily="2" charset="0"/>
              </a:rPr>
              <a:t>er</a:t>
            </a:r>
            <a:r>
              <a:rPr lang="fr-FR" sz="2000" dirty="0" smtClean="0">
                <a:latin typeface="Helvetica" panose="020B0604020202020204" pitchFamily="2" charset="0"/>
              </a:rPr>
              <a:t> satellite </a:t>
            </a:r>
            <a:r>
              <a:rPr lang="fr-FR" sz="2000" dirty="0">
                <a:latin typeface="Helvetica" panose="020B0604020202020204" pitchFamily="2" charset="0"/>
              </a:rPr>
              <a:t>de communication quantique au </a:t>
            </a:r>
            <a:r>
              <a:rPr lang="fr-FR" sz="2000" dirty="0" smtClean="0">
                <a:latin typeface="Helvetica" panose="020B0604020202020204" pitchFamily="2" charset="0"/>
              </a:rPr>
              <a:t>monde</a:t>
            </a:r>
          </a:p>
          <a:p>
            <a:pPr marL="717550" indent="-354013" algn="just">
              <a:buFontTx/>
              <a:buChar char="-"/>
            </a:pPr>
            <a:endParaRPr lang="fr-FR" sz="1000" dirty="0">
              <a:latin typeface="Helvetica" panose="020B0604020202020204" pitchFamily="2" charset="0"/>
            </a:endParaRPr>
          </a:p>
          <a:p>
            <a:pPr marL="361950" algn="just"/>
            <a:r>
              <a:rPr lang="fr-FR" sz="2000" b="1" dirty="0" smtClean="0">
                <a:latin typeface="Helvetica" panose="020B0604020202020204" pitchFamily="2" charset="0"/>
              </a:rPr>
              <a:t>Pas d’authentification dans la QKD</a:t>
            </a:r>
            <a:r>
              <a:rPr lang="fr-FR" sz="2000" dirty="0" smtClean="0">
                <a:latin typeface="Helvetica" panose="020B0604020202020204" pitchFamily="2" charset="0"/>
              </a:rPr>
              <a:t>      cryptographie hybride ?</a:t>
            </a: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22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sp>
        <p:nvSpPr>
          <p:cNvPr id="9" name="Flèche droite 8"/>
          <p:cNvSpPr/>
          <p:nvPr/>
        </p:nvSpPr>
        <p:spPr>
          <a:xfrm>
            <a:off x="1991687" y="2365888"/>
            <a:ext cx="249723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Flèche droite 9"/>
          <p:cNvSpPr/>
          <p:nvPr/>
        </p:nvSpPr>
        <p:spPr>
          <a:xfrm>
            <a:off x="5210340" y="5790891"/>
            <a:ext cx="249723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566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CONCLUSION</a:t>
            </a:r>
            <a:endParaRPr lang="fr-FR" sz="32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6" y="1268760"/>
            <a:ext cx="8280919" cy="4896544"/>
          </a:xfrm>
        </p:spPr>
        <p:txBody>
          <a:bodyPr>
            <a:normAutofit/>
          </a:bodyPr>
          <a:lstStyle/>
          <a:p>
            <a:pPr algn="just"/>
            <a:r>
              <a:rPr lang="fr-FR" sz="2000" dirty="0">
                <a:latin typeface="Helvetica" panose="020B0604020202020204" pitchFamily="2" charset="0"/>
              </a:rPr>
              <a:t>Offre de  grosses capacités pour certains </a:t>
            </a:r>
            <a:r>
              <a:rPr lang="fr-FR" sz="2000" dirty="0" smtClean="0">
                <a:latin typeface="Helvetica" panose="020B0604020202020204" pitchFamily="2" charset="0"/>
              </a:rPr>
              <a:t>traitements</a:t>
            </a:r>
          </a:p>
          <a:p>
            <a:pPr algn="just"/>
            <a:endParaRPr lang="fr-FR" sz="1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Mais pas possible d’interpréter directement les </a:t>
            </a:r>
            <a:r>
              <a:rPr lang="fr-FR" sz="2000" dirty="0">
                <a:latin typeface="Helvetica" panose="020B0604020202020204" pitchFamily="2" charset="0"/>
              </a:rPr>
              <a:t>résultats produits </a:t>
            </a:r>
            <a:r>
              <a:rPr lang="fr-FR" sz="2000" dirty="0" smtClean="0">
                <a:latin typeface="Helvetica" panose="020B0604020202020204" pitchFamily="2" charset="0"/>
              </a:rPr>
              <a:t>et problème de stockage des données </a:t>
            </a:r>
          </a:p>
          <a:p>
            <a:pPr marL="0" indent="0" algn="just">
              <a:buNone/>
            </a:pPr>
            <a:r>
              <a:rPr lang="fr-FR" sz="2000" dirty="0" smtClean="0">
                <a:latin typeface="Helvetica" panose="020B0604020202020204" pitchFamily="2" charset="0"/>
              </a:rPr>
              <a:t>            Architecture hybride classique / quantique</a:t>
            </a:r>
          </a:p>
          <a:p>
            <a:pPr algn="just"/>
            <a:endParaRPr lang="fr-FR" sz="1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Emergence de normes et standards</a:t>
            </a:r>
          </a:p>
          <a:p>
            <a:pPr algn="just"/>
            <a:endParaRPr lang="fr-FR" sz="1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Bouleversements en </a:t>
            </a:r>
            <a:r>
              <a:rPr lang="fr-FR" sz="2000" dirty="0" smtClean="0">
                <a:latin typeface="Helvetica" panose="020B0604020202020204" pitchFamily="2" charset="0"/>
              </a:rPr>
              <a:t>cryptologie       s’y préparer</a:t>
            </a:r>
          </a:p>
          <a:p>
            <a:pPr algn="just"/>
            <a:endParaRPr lang="fr-FR" sz="1000" dirty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Toujours en </a:t>
            </a:r>
            <a:r>
              <a:rPr lang="fr-FR" sz="2000" dirty="0" smtClean="0">
                <a:latin typeface="Helvetica" panose="020B0604020202020204" pitchFamily="2" charset="0"/>
              </a:rPr>
              <a:t>R&amp;D, suprématie pas encore atteinte mais évolution </a:t>
            </a:r>
            <a:r>
              <a:rPr lang="fr-FR" sz="2000" dirty="0">
                <a:latin typeface="Helvetica" panose="020B0604020202020204" pitchFamily="2" charset="0"/>
              </a:rPr>
              <a:t>et progrès </a:t>
            </a:r>
            <a:r>
              <a:rPr lang="fr-FR" sz="2000" dirty="0" smtClean="0">
                <a:latin typeface="Helvetica" panose="020B0604020202020204" pitchFamily="2" charset="0"/>
              </a:rPr>
              <a:t>rapides</a:t>
            </a:r>
          </a:p>
          <a:p>
            <a:pPr algn="just"/>
            <a:endParaRPr lang="fr-FR" sz="1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Equipes pluridisciplinaires</a:t>
            </a:r>
          </a:p>
          <a:p>
            <a:pPr algn="just"/>
            <a:endParaRPr lang="fr-FR" sz="1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Pas encore un produit commercial</a:t>
            </a:r>
          </a:p>
          <a:p>
            <a:pPr algn="just"/>
            <a:endParaRPr lang="fr-FR" sz="2000" dirty="0"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solidFill>
                <a:prstClr val="black">
                  <a:tint val="75000"/>
                </a:prstClr>
              </a:solidFill>
              <a:latin typeface="Helvetica" panose="020B0604020202020204" pitchFamily="2" charset="0"/>
            </a:endParaRPr>
          </a:p>
          <a:p>
            <a:r>
              <a:rPr lang="fr-BE" sz="1400" dirty="0">
                <a:solidFill>
                  <a:prstClr val="black">
                    <a:tint val="75000"/>
                  </a:prstClr>
                </a:solidFill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solidFill>
                  <a:prstClr val="black">
                    <a:tint val="75000"/>
                  </a:prstClr>
                </a:solidFill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solidFill>
                  <a:prstClr val="black">
                    <a:tint val="75000"/>
                  </a:prstClr>
                </a:solidFill>
                <a:latin typeface="Helvetica" panose="020B0604020202020204" pitchFamily="2" charset="0"/>
              </a:rPr>
              <a:t>Isabelle </a:t>
            </a:r>
            <a:r>
              <a:rPr lang="fr-BE" dirty="0">
                <a:solidFill>
                  <a:prstClr val="black">
                    <a:tint val="75000"/>
                  </a:prstClr>
                </a:solidFill>
                <a:latin typeface="Helvetica" panose="020B0604020202020204" pitchFamily="2" charset="0"/>
              </a:rPr>
              <a:t>Delignière</a:t>
            </a:r>
          </a:p>
          <a:p>
            <a:endParaRPr lang="fr-BE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r>
              <a:rPr lang="fr-BE" dirty="0" smtClean="0">
                <a:solidFill>
                  <a:prstClr val="black">
                    <a:tint val="75000"/>
                  </a:prstClr>
                </a:solidFill>
              </a:rPr>
              <a:t>/24</a:t>
            </a:r>
            <a:endParaRPr lang="fr-BE" dirty="0">
              <a:solidFill>
                <a:prstClr val="black">
                  <a:tint val="75000"/>
                </a:prstClr>
              </a:solidFill>
            </a:endParaRPr>
          </a:p>
          <a:p>
            <a:endParaRPr lang="fr-BE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659" y="2601903"/>
            <a:ext cx="280987" cy="207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Flèche droite 8"/>
          <p:cNvSpPr/>
          <p:nvPr/>
        </p:nvSpPr>
        <p:spPr>
          <a:xfrm>
            <a:off x="4655297" y="3717032"/>
            <a:ext cx="249723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08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ctr">
              <a:buNone/>
            </a:pPr>
            <a:r>
              <a:rPr lang="fr-FR" dirty="0">
                <a:solidFill>
                  <a:prstClr val="black"/>
                </a:solidFill>
                <a:latin typeface="Helvetica" panose="020B0604020202020204" pitchFamily="2" charset="0"/>
              </a:rPr>
              <a:t>Merci pour votre écoute.</a:t>
            </a:r>
          </a:p>
          <a:p>
            <a:pPr marL="0" lvl="0" indent="0" algn="ctr">
              <a:buNone/>
            </a:pPr>
            <a:r>
              <a:rPr lang="fr-FR" dirty="0">
                <a:solidFill>
                  <a:prstClr val="black"/>
                </a:solidFill>
                <a:latin typeface="Helvetica" panose="020B0604020202020204" pitchFamily="2" charset="0"/>
              </a:rPr>
              <a:t>Des questions ?</a:t>
            </a:r>
          </a:p>
          <a:p>
            <a:pPr lvl="0"/>
            <a:endParaRPr lang="fr-FR" dirty="0">
              <a:solidFill>
                <a:prstClr val="black"/>
              </a:solidFill>
              <a:latin typeface="Helvetica" panose="020B0604020202020204" pitchFamily="2" charset="0"/>
            </a:endParaRPr>
          </a:p>
          <a:p>
            <a:endParaRPr lang="fr-FR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 descr="C:\Users\izzie\Documents\CNAM\ENG221 - Oral probatoire\Exposé oral entraînement\question-mark-icon-41634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9852" y="2925139"/>
            <a:ext cx="2664296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24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1772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REFERENCES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196753"/>
            <a:ext cx="8219256" cy="4929411"/>
          </a:xfrm>
        </p:spPr>
        <p:txBody>
          <a:bodyPr>
            <a:noAutofit/>
          </a:bodyPr>
          <a:lstStyle/>
          <a:p>
            <a:pPr marL="269875" indent="-269875" algn="just"/>
            <a:r>
              <a:rPr lang="fr-FR" sz="1800" b="1" dirty="0">
                <a:latin typeface="Helvetica" panose="020B0604020202020204" pitchFamily="2" charset="0"/>
              </a:rPr>
              <a:t>Dictionnaire Larousse en ligne</a:t>
            </a:r>
            <a:r>
              <a:rPr lang="fr-FR" sz="1800" dirty="0">
                <a:latin typeface="Helvetica" panose="020B0604020202020204" pitchFamily="2" charset="0"/>
              </a:rPr>
              <a:t>, Définition : ordinateur, consulté le </a:t>
            </a:r>
            <a:r>
              <a:rPr lang="fr-FR" sz="1800" dirty="0" smtClean="0">
                <a:latin typeface="Helvetica" panose="020B0604020202020204" pitchFamily="2" charset="0"/>
              </a:rPr>
              <a:t>10/05/2022 </a:t>
            </a:r>
            <a:r>
              <a:rPr lang="fr-FR" sz="1800" b="1" dirty="0" smtClean="0">
                <a:latin typeface="Helvetica" panose="020B0604020202020204" pitchFamily="2" charset="0"/>
              </a:rPr>
              <a:t> </a:t>
            </a:r>
            <a:r>
              <a:rPr lang="fr-FR" sz="1800" dirty="0" smtClean="0">
                <a:latin typeface="Helvetica" panose="020B0604020202020204" pitchFamily="2" charset="0"/>
                <a:hlinkClick r:id="rId2"/>
              </a:rPr>
              <a:t>https</a:t>
            </a:r>
            <a:r>
              <a:rPr lang="fr-FR" sz="1800" dirty="0">
                <a:latin typeface="Helvetica" panose="020B0604020202020204" pitchFamily="2" charset="0"/>
                <a:hlinkClick r:id="rId2"/>
              </a:rPr>
              <a:t>://</a:t>
            </a:r>
            <a:r>
              <a:rPr lang="fr-FR" sz="1800" dirty="0" smtClean="0">
                <a:latin typeface="Helvetica" panose="020B0604020202020204" pitchFamily="2" charset="0"/>
                <a:hlinkClick r:id="rId2"/>
              </a:rPr>
              <a:t>www.larousse.fr/dictionnaires/francais/ordinateur/56358</a:t>
            </a:r>
            <a:endParaRPr lang="fr-FR" sz="1800" dirty="0" smtClean="0">
              <a:latin typeface="Helvetica" panose="020B0604020202020204" pitchFamily="2" charset="0"/>
            </a:endParaRPr>
          </a:p>
          <a:p>
            <a:pPr marL="269875" indent="-269875" algn="just"/>
            <a:r>
              <a:rPr lang="fr-FR" sz="1800" b="1" dirty="0">
                <a:latin typeface="Helvetica" panose="020B0604020202020204" pitchFamily="2" charset="0"/>
              </a:rPr>
              <a:t>CIGREF, </a:t>
            </a:r>
            <a:r>
              <a:rPr lang="fr-FR" sz="1800" dirty="0">
                <a:latin typeface="Helvetica" panose="020B0604020202020204" pitchFamily="2" charset="0"/>
              </a:rPr>
              <a:t>Ainsi naquit le mot « ordinateur », 09/08/2011, consulté le </a:t>
            </a:r>
            <a:r>
              <a:rPr lang="fr-FR" sz="1800" dirty="0" smtClean="0">
                <a:latin typeface="Helvetica" panose="020B0604020202020204" pitchFamily="2" charset="0"/>
              </a:rPr>
              <a:t>10/05/2022 </a:t>
            </a:r>
            <a:r>
              <a:rPr lang="fr-FR" sz="1800" dirty="0" smtClean="0">
                <a:latin typeface="Helvetica" panose="020B0604020202020204" pitchFamily="2" charset="0"/>
                <a:hlinkClick r:id="rId3"/>
              </a:rPr>
              <a:t>https</a:t>
            </a:r>
            <a:r>
              <a:rPr lang="fr-FR" sz="1800" dirty="0">
                <a:latin typeface="Helvetica" panose="020B0604020202020204" pitchFamily="2" charset="0"/>
                <a:hlinkClick r:id="rId3"/>
              </a:rPr>
              <a:t>://www.cigref.fr/archives/histoire-cigref/blog/ainsi-naquit-le-mot-ordinateur</a:t>
            </a:r>
            <a:r>
              <a:rPr lang="fr-FR" sz="1800" dirty="0" smtClean="0">
                <a:latin typeface="Helvetica" panose="020B0604020202020204" pitchFamily="2" charset="0"/>
                <a:hlinkClick r:id="rId3"/>
              </a:rPr>
              <a:t>/</a:t>
            </a:r>
            <a:endParaRPr lang="fr-FR" sz="1800" dirty="0" smtClean="0">
              <a:latin typeface="Helvetica" panose="020B0604020202020204" pitchFamily="2" charset="0"/>
            </a:endParaRPr>
          </a:p>
          <a:p>
            <a:pPr marL="269875" indent="-269875" algn="just"/>
            <a:r>
              <a:rPr lang="en-US" sz="1800" b="1" dirty="0" smtClean="0">
                <a:latin typeface="Helvetica" panose="020B0604020202020204" pitchFamily="2" charset="0"/>
              </a:rPr>
              <a:t>Simson </a:t>
            </a:r>
            <a:r>
              <a:rPr lang="en-US" sz="1800" b="1" dirty="0">
                <a:latin typeface="Helvetica" panose="020B0604020202020204" pitchFamily="2" charset="0"/>
              </a:rPr>
              <a:t>L. Garfinkel, Rachel H. Grunspan</a:t>
            </a:r>
            <a:r>
              <a:rPr lang="en-US" sz="1800" dirty="0">
                <a:latin typeface="Helvetica" panose="020B0604020202020204" pitchFamily="2" charset="0"/>
              </a:rPr>
              <a:t>, The computer book, from the Abacus to artificial intelligence, 250 milestones in the history of computer science, Sterling, New York, ISBN 978-1-4549-2622-1, </a:t>
            </a:r>
            <a:r>
              <a:rPr lang="en-US" sz="1800" dirty="0" smtClean="0">
                <a:latin typeface="Helvetica" panose="020B0604020202020204" pitchFamily="2" charset="0"/>
              </a:rPr>
              <a:t>2018</a:t>
            </a:r>
          </a:p>
          <a:p>
            <a:pPr marL="269875" indent="-269875"/>
            <a:r>
              <a:rPr lang="en-US" sz="1800" dirty="0">
                <a:latin typeface="Helvetica" panose="020B0604020202020204" pitchFamily="2" charset="0"/>
                <a:hlinkClick r:id="rId4"/>
              </a:rPr>
              <a:t>http://</a:t>
            </a:r>
            <a:r>
              <a:rPr lang="en-US" sz="1800" dirty="0" smtClean="0">
                <a:latin typeface="Helvetica" panose="020B0604020202020204" pitchFamily="2" charset="0"/>
                <a:hlinkClick r:id="rId4"/>
              </a:rPr>
              <a:t>aconit.inria.fr/omeka/exhibits/show/histoire-machines/prehistoire/pascaline.html</a:t>
            </a:r>
            <a:endParaRPr lang="en-US" sz="1800" dirty="0" smtClean="0">
              <a:latin typeface="Helvetica" panose="020B0604020202020204" pitchFamily="2" charset="0"/>
            </a:endParaRPr>
          </a:p>
          <a:p>
            <a:pPr marL="269875" indent="-269875" algn="just"/>
            <a:r>
              <a:rPr lang="en-US" sz="1800" dirty="0">
                <a:latin typeface="Helvetica" panose="020B0604020202020204" pitchFamily="2" charset="0"/>
                <a:hlinkClick r:id="rId5"/>
              </a:rPr>
              <a:t>https://people.csail.mit.edu/bradley/cm5</a:t>
            </a:r>
            <a:r>
              <a:rPr lang="en-US" sz="1800" dirty="0" smtClean="0">
                <a:latin typeface="Helvetica" panose="020B0604020202020204" pitchFamily="2" charset="0"/>
                <a:hlinkClick r:id="rId5"/>
              </a:rPr>
              <a:t>/</a:t>
            </a:r>
            <a:endParaRPr lang="en-US" sz="1800" dirty="0" smtClean="0">
              <a:latin typeface="Helvetica" panose="020B0604020202020204" pitchFamily="2" charset="0"/>
            </a:endParaRPr>
          </a:p>
          <a:p>
            <a:pPr marL="269875" indent="-269875" algn="just"/>
            <a:r>
              <a:rPr lang="en-US" sz="1800" dirty="0">
                <a:latin typeface="Helvetica" panose="020B0604020202020204" pitchFamily="2" charset="0"/>
                <a:hlinkClick r:id="rId6"/>
              </a:rPr>
              <a:t>https://</a:t>
            </a:r>
            <a:r>
              <a:rPr lang="en-US" sz="1800" dirty="0" smtClean="0">
                <a:latin typeface="Helvetica" panose="020B0604020202020204" pitchFamily="2" charset="0"/>
                <a:hlinkClick r:id="rId6"/>
              </a:rPr>
              <a:t>medium.com/syncedreview/ibm-building-first-universal-quantum-computers-for-business-and-science-2074f30ad238</a:t>
            </a:r>
            <a:endParaRPr lang="en-US" sz="1800" dirty="0" smtClean="0">
              <a:latin typeface="Helvetica" panose="020B0604020202020204" pitchFamily="2" charset="0"/>
            </a:endParaRPr>
          </a:p>
          <a:p>
            <a:pPr marL="269875" indent="-269875" algn="just"/>
            <a:r>
              <a:rPr lang="en-US" sz="1800" b="1" dirty="0">
                <a:latin typeface="Helvetica" panose="020B0604020202020204" pitchFamily="2" charset="0"/>
              </a:rPr>
              <a:t>IBM, </a:t>
            </a:r>
            <a:r>
              <a:rPr lang="en-US" sz="1800" dirty="0">
                <a:latin typeface="Helvetica" panose="020B0604020202020204" pitchFamily="2" charset="0"/>
              </a:rPr>
              <a:t>« The Quantum Decade », 2021 consulté le 09/05/2022 </a:t>
            </a:r>
            <a:r>
              <a:rPr lang="en-US" sz="1800" dirty="0">
                <a:latin typeface="Helvetica" panose="020B0604020202020204" pitchFamily="2" charset="0"/>
                <a:hlinkClick r:id="rId7"/>
              </a:rPr>
              <a:t>https://</a:t>
            </a:r>
            <a:r>
              <a:rPr lang="en-US" sz="1800" dirty="0" smtClean="0">
                <a:latin typeface="Helvetica" panose="020B0604020202020204" pitchFamily="2" charset="0"/>
                <a:hlinkClick r:id="rId7"/>
              </a:rPr>
              <a:t>www.ibm.com/downloads/cas/J25G35OK</a:t>
            </a:r>
            <a:endParaRPr lang="en-US" sz="1800" dirty="0" smtClean="0">
              <a:latin typeface="Helvetica" panose="020B0604020202020204" pitchFamily="2" charset="0"/>
            </a:endParaRPr>
          </a:p>
          <a:p>
            <a:pPr marL="269875" indent="-269875" algn="just"/>
            <a:r>
              <a:rPr lang="en-US" sz="1800" b="1" dirty="0" smtClean="0">
                <a:latin typeface="Helvetica" panose="020B0604020202020204" pitchFamily="2" charset="0"/>
              </a:rPr>
              <a:t>Jen Christiansen</a:t>
            </a:r>
            <a:r>
              <a:rPr lang="en-US" sz="1800" dirty="0" smtClean="0">
                <a:latin typeface="Helvetica" panose="020B0604020202020204" pitchFamily="2" charset="0"/>
              </a:rPr>
              <a:t>, Pour la science, Thema n° 18, 2020</a:t>
            </a: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25</a:t>
            </a:fld>
            <a:endParaRPr lang="fr-BE" dirty="0"/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736305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REFERENCES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196752"/>
            <a:ext cx="8219256" cy="4958011"/>
          </a:xfrm>
        </p:spPr>
        <p:txBody>
          <a:bodyPr>
            <a:normAutofit lnSpcReduction="10000"/>
          </a:bodyPr>
          <a:lstStyle/>
          <a:p>
            <a:pPr marL="269875" lvl="0" indent="-269875" algn="just"/>
            <a:r>
              <a:rPr lang="en-US" sz="1800" b="1" dirty="0">
                <a:solidFill>
                  <a:prstClr val="black"/>
                </a:solidFill>
                <a:latin typeface="Helvetica" panose="020B0604020202020204" pitchFamily="2" charset="0"/>
              </a:rPr>
              <a:t>Antonio Acín </a:t>
            </a:r>
            <a:r>
              <a:rPr lang="en-US" sz="1800" b="1" i="1" dirty="0">
                <a:solidFill>
                  <a:prstClr val="black"/>
                </a:solidFill>
                <a:latin typeface="Helvetica" panose="020B0604020202020204" pitchFamily="2" charset="0"/>
              </a:rPr>
              <a:t>et Al.</a:t>
            </a:r>
            <a:r>
              <a:rPr lang="en-US" sz="1800" dirty="0">
                <a:solidFill>
                  <a:prstClr val="black"/>
                </a:solidFill>
                <a:latin typeface="Helvetica" panose="020B0604020202020204" pitchFamily="2" charset="0"/>
              </a:rPr>
              <a:t>, « The European Quantum Technologies Roadmap », 12/12/2017, consulté le 11/05/2022 </a:t>
            </a:r>
            <a:r>
              <a:rPr lang="en-US" sz="1800" dirty="0">
                <a:solidFill>
                  <a:prstClr val="black"/>
                </a:solidFill>
                <a:latin typeface="Helvetica" panose="020B0604020202020204" pitchFamily="2" charset="0"/>
                <a:hlinkClick r:id="rId2"/>
              </a:rPr>
              <a:t>https://arxiv.org/abs/1712.03773</a:t>
            </a:r>
            <a:endParaRPr lang="en-US" sz="1800" dirty="0">
              <a:solidFill>
                <a:prstClr val="black"/>
              </a:solidFill>
              <a:latin typeface="Helvetica" panose="020B0604020202020204" pitchFamily="2" charset="0"/>
            </a:endParaRPr>
          </a:p>
          <a:p>
            <a:pPr marL="269875" indent="-269875" algn="just"/>
            <a:r>
              <a:rPr lang="fr-FR" sz="1800" b="1" dirty="0" smtClean="0">
                <a:latin typeface="Helvetica" panose="020B0604020202020204" pitchFamily="2" charset="0"/>
              </a:rPr>
              <a:t>Dr</a:t>
            </a:r>
            <a:r>
              <a:rPr lang="fr-FR" sz="1800" b="1" dirty="0">
                <a:latin typeface="Helvetica" panose="020B0604020202020204" pitchFamily="2" charset="0"/>
              </a:rPr>
              <a:t>. </a:t>
            </a:r>
            <a:r>
              <a:rPr lang="fr-FR" sz="1800" b="1" dirty="0" err="1">
                <a:latin typeface="Helvetica" panose="020B0604020202020204" pitchFamily="2" charset="0"/>
              </a:rPr>
              <a:t>Gopala</a:t>
            </a:r>
            <a:r>
              <a:rPr lang="fr-FR" sz="1800" b="1" dirty="0">
                <a:latin typeface="Helvetica" panose="020B0604020202020204" pitchFamily="2" charset="0"/>
              </a:rPr>
              <a:t> Krishna </a:t>
            </a:r>
            <a:r>
              <a:rPr lang="fr-FR" sz="1800" b="1" dirty="0" err="1">
                <a:latin typeface="Helvetica" panose="020B0604020202020204" pitchFamily="2" charset="0"/>
              </a:rPr>
              <a:t>Behara</a:t>
            </a:r>
            <a:r>
              <a:rPr lang="fr-FR" sz="1800" dirty="0">
                <a:latin typeface="Helvetica" panose="020B0604020202020204" pitchFamily="2" charset="0"/>
              </a:rPr>
              <a:t>, Lead Enterprise Architect </a:t>
            </a:r>
            <a:r>
              <a:rPr lang="fr-FR" sz="1800" dirty="0" err="1">
                <a:latin typeface="Helvetica" panose="020B0604020202020204" pitchFamily="2" charset="0"/>
              </a:rPr>
              <a:t>Wipro</a:t>
            </a:r>
            <a:r>
              <a:rPr lang="fr-FR" sz="1800" dirty="0">
                <a:latin typeface="Helvetica" panose="020B0604020202020204" pitchFamily="2" charset="0"/>
              </a:rPr>
              <a:t> Technologies, « </a:t>
            </a:r>
            <a:r>
              <a:rPr lang="fr-FR" sz="1800" dirty="0" err="1">
                <a:latin typeface="Helvetica" panose="020B0604020202020204" pitchFamily="2" charset="0"/>
              </a:rPr>
              <a:t>Overview</a:t>
            </a:r>
            <a:r>
              <a:rPr lang="fr-FR" sz="1800" dirty="0">
                <a:latin typeface="Helvetica" panose="020B0604020202020204" pitchFamily="2" charset="0"/>
              </a:rPr>
              <a:t> of Quantum Computer Platform », 13/09/2021 consulté le 22/04/2022 </a:t>
            </a:r>
          </a:p>
          <a:p>
            <a:pPr marL="269875" indent="0" algn="just">
              <a:buNone/>
            </a:pPr>
            <a:r>
              <a:rPr lang="fr-FR" sz="1800" dirty="0">
                <a:latin typeface="Helvetica" panose="020B0604020202020204" pitchFamily="2" charset="0"/>
                <a:hlinkClick r:id="rId3"/>
              </a:rPr>
              <a:t>https://www.analyticsinsight.net/overview-of-quantum-computer-platform/</a:t>
            </a:r>
            <a:endParaRPr lang="fr-FR" sz="1800" dirty="0">
              <a:latin typeface="Helvetica" panose="020B0604020202020204" pitchFamily="2" charset="0"/>
            </a:endParaRPr>
          </a:p>
          <a:p>
            <a:pPr marL="269875" indent="-269875" algn="just"/>
            <a:r>
              <a:rPr lang="fr-FR" sz="1800" b="1" dirty="0" smtClean="0">
                <a:latin typeface="Helvetica" panose="020B0604020202020204" pitchFamily="2" charset="0"/>
              </a:rPr>
              <a:t>Institut </a:t>
            </a:r>
            <a:r>
              <a:rPr lang="fr-FR" sz="1800" b="1" dirty="0">
                <a:latin typeface="Helvetica" panose="020B0604020202020204" pitchFamily="2" charset="0"/>
              </a:rPr>
              <a:t>des ingénieurs électriciens et électroniciens (IEEE)</a:t>
            </a:r>
            <a:r>
              <a:rPr lang="fr-FR" sz="1800" dirty="0">
                <a:latin typeface="Helvetica" panose="020B0604020202020204" pitchFamily="2" charset="0"/>
              </a:rPr>
              <a:t>, consulté le </a:t>
            </a:r>
            <a:r>
              <a:rPr lang="fr-FR" sz="1800" dirty="0" smtClean="0">
                <a:latin typeface="Helvetica" panose="020B0604020202020204" pitchFamily="2" charset="0"/>
              </a:rPr>
              <a:t>22/04/2022 </a:t>
            </a:r>
            <a:r>
              <a:rPr lang="fr-FR" sz="1800" dirty="0" smtClean="0">
                <a:latin typeface="Helvetica" panose="020B0604020202020204" pitchFamily="2" charset="0"/>
                <a:hlinkClick r:id="rId4"/>
              </a:rPr>
              <a:t>https</a:t>
            </a:r>
            <a:r>
              <a:rPr lang="fr-FR" sz="1800" dirty="0">
                <a:latin typeface="Helvetica" panose="020B0604020202020204" pitchFamily="2" charset="0"/>
                <a:hlinkClick r:id="rId4"/>
              </a:rPr>
              <a:t>://</a:t>
            </a:r>
            <a:r>
              <a:rPr lang="fr-FR" sz="1800" dirty="0" smtClean="0">
                <a:latin typeface="Helvetica" panose="020B0604020202020204" pitchFamily="2" charset="0"/>
                <a:hlinkClick r:id="rId4"/>
              </a:rPr>
              <a:t>quantum.ieee.org/standards</a:t>
            </a:r>
            <a:endParaRPr lang="fr-FR" sz="1800" dirty="0">
              <a:latin typeface="Helvetica" panose="020B0604020202020204" pitchFamily="2" charset="0"/>
            </a:endParaRPr>
          </a:p>
          <a:p>
            <a:pPr marL="269875" indent="-269875" algn="just"/>
            <a:r>
              <a:rPr lang="fr-FR" sz="1800" b="1" dirty="0" smtClean="0">
                <a:latin typeface="Helvetica" panose="020B0604020202020204" pitchFamily="2" charset="0"/>
              </a:rPr>
              <a:t>Institut </a:t>
            </a:r>
            <a:r>
              <a:rPr lang="fr-FR" sz="1800" b="1" dirty="0">
                <a:latin typeface="Helvetica" panose="020B0604020202020204" pitchFamily="2" charset="0"/>
              </a:rPr>
              <a:t>européen des normes de télécommunications (ETSI)</a:t>
            </a:r>
            <a:r>
              <a:rPr lang="fr-FR" sz="1800" dirty="0">
                <a:latin typeface="Helvetica" panose="020B0604020202020204" pitchFamily="2" charset="0"/>
              </a:rPr>
              <a:t>, consulté le </a:t>
            </a:r>
            <a:r>
              <a:rPr lang="fr-FR" sz="1800" dirty="0" smtClean="0">
                <a:latin typeface="Helvetica" panose="020B0604020202020204" pitchFamily="2" charset="0"/>
              </a:rPr>
              <a:t>23/04/2022 </a:t>
            </a:r>
            <a:r>
              <a:rPr lang="fr-FR" sz="1800" dirty="0" smtClean="0">
                <a:latin typeface="Helvetica" panose="020B0604020202020204" pitchFamily="2" charset="0"/>
                <a:hlinkClick r:id="rId5"/>
              </a:rPr>
              <a:t>https</a:t>
            </a:r>
            <a:r>
              <a:rPr lang="fr-FR" sz="1800" dirty="0">
                <a:latin typeface="Helvetica" panose="020B0604020202020204" pitchFamily="2" charset="0"/>
                <a:hlinkClick r:id="rId5"/>
              </a:rPr>
              <a:t>://</a:t>
            </a:r>
            <a:r>
              <a:rPr lang="fr-FR" sz="1800" dirty="0" smtClean="0">
                <a:latin typeface="Helvetica" panose="020B0604020202020204" pitchFamily="2" charset="0"/>
                <a:hlinkClick r:id="rId5"/>
              </a:rPr>
              <a:t>www.etsi.org/</a:t>
            </a:r>
            <a:endParaRPr lang="fr-FR" sz="1800" dirty="0">
              <a:latin typeface="Helvetica" panose="020B0604020202020204" pitchFamily="2" charset="0"/>
            </a:endParaRPr>
          </a:p>
          <a:p>
            <a:pPr marL="269875" indent="-269875" algn="just"/>
            <a:r>
              <a:rPr lang="fr-FR" sz="1800" b="1" dirty="0" smtClean="0">
                <a:latin typeface="Helvetica" panose="020B0604020202020204" pitchFamily="2" charset="0"/>
              </a:rPr>
              <a:t>Dictionnaire Larousse en ligne</a:t>
            </a:r>
            <a:r>
              <a:rPr lang="fr-FR" sz="1800" dirty="0" smtClean="0">
                <a:latin typeface="Helvetica" panose="020B0604020202020204" pitchFamily="2" charset="0"/>
              </a:rPr>
              <a:t>, définition </a:t>
            </a:r>
            <a:r>
              <a:rPr lang="fr-FR" sz="1800" dirty="0">
                <a:latin typeface="Helvetica" panose="020B0604020202020204" pitchFamily="2" charset="0"/>
              </a:rPr>
              <a:t>: cryptologie, consulté le </a:t>
            </a:r>
            <a:r>
              <a:rPr lang="fr-FR" sz="1800" dirty="0" smtClean="0">
                <a:latin typeface="Helvetica" panose="020B0604020202020204" pitchFamily="2" charset="0"/>
              </a:rPr>
              <a:t>28/04/2022 </a:t>
            </a:r>
            <a:r>
              <a:rPr lang="fr-FR" sz="1800" dirty="0" smtClean="0">
                <a:latin typeface="Helvetica" panose="020B0604020202020204" pitchFamily="2" charset="0"/>
                <a:hlinkClick r:id="rId6"/>
              </a:rPr>
              <a:t>https</a:t>
            </a:r>
            <a:r>
              <a:rPr lang="fr-FR" sz="1800" dirty="0">
                <a:latin typeface="Helvetica" panose="020B0604020202020204" pitchFamily="2" charset="0"/>
                <a:hlinkClick r:id="rId6"/>
              </a:rPr>
              <a:t>://</a:t>
            </a:r>
            <a:r>
              <a:rPr lang="fr-FR" sz="1800" dirty="0" smtClean="0">
                <a:latin typeface="Helvetica" panose="020B0604020202020204" pitchFamily="2" charset="0"/>
                <a:hlinkClick r:id="rId6"/>
              </a:rPr>
              <a:t>www.larousse.fr/dictionnaires/francais-monolingue</a:t>
            </a:r>
            <a:endParaRPr lang="fr-FR" sz="1800" dirty="0" smtClean="0">
              <a:latin typeface="Helvetica" panose="020B0604020202020204" pitchFamily="2" charset="0"/>
            </a:endParaRPr>
          </a:p>
          <a:p>
            <a:pPr marL="269875" indent="-269875" algn="just"/>
            <a:r>
              <a:rPr lang="fr-FR" sz="1800" b="1" dirty="0" smtClean="0">
                <a:latin typeface="Helvetica" panose="020B0604020202020204" pitchFamily="2" charset="0"/>
              </a:rPr>
              <a:t>Site </a:t>
            </a:r>
            <a:r>
              <a:rPr lang="fr-FR" sz="1800" b="1" dirty="0">
                <a:latin typeface="Helvetica" panose="020B0604020202020204" pitchFamily="2" charset="0"/>
              </a:rPr>
              <a:t>web de la Commission nationale de l'informatique et des libertés (CNIL)</a:t>
            </a:r>
            <a:r>
              <a:rPr lang="fr-FR" sz="1800" dirty="0">
                <a:latin typeface="Helvetica" panose="020B0604020202020204" pitchFamily="2" charset="0"/>
              </a:rPr>
              <a:t>, « Comprendre les grands principes de la cryptologie et du chiffrement », 25/10/2016, consulté le </a:t>
            </a:r>
            <a:r>
              <a:rPr lang="fr-FR" sz="1800" dirty="0" smtClean="0">
                <a:latin typeface="Helvetica" panose="020B0604020202020204" pitchFamily="2" charset="0"/>
              </a:rPr>
              <a:t>01/05/2022</a:t>
            </a:r>
          </a:p>
          <a:p>
            <a:pPr marL="269875" indent="0" algn="just">
              <a:buNone/>
            </a:pPr>
            <a:r>
              <a:rPr lang="fr-FR" sz="1800" dirty="0" smtClean="0">
                <a:latin typeface="Helvetica" panose="020B0604020202020204" pitchFamily="2" charset="0"/>
                <a:hlinkClick r:id="rId7"/>
              </a:rPr>
              <a:t>https</a:t>
            </a:r>
            <a:r>
              <a:rPr lang="fr-FR" sz="1800" dirty="0">
                <a:latin typeface="Helvetica" panose="020B0604020202020204" pitchFamily="2" charset="0"/>
                <a:hlinkClick r:id="rId7"/>
              </a:rPr>
              <a:t>://</a:t>
            </a:r>
            <a:r>
              <a:rPr lang="fr-FR" sz="1800" dirty="0" smtClean="0">
                <a:latin typeface="Helvetica" panose="020B0604020202020204" pitchFamily="2" charset="0"/>
                <a:hlinkClick r:id="rId7"/>
              </a:rPr>
              <a:t>www.cnil.fr/fr/comprendre-les-grands-principes-de-la-cryptologie-et-du-chiffrement</a:t>
            </a:r>
            <a:endParaRPr lang="fr-FR" sz="1800" dirty="0" smtClean="0">
              <a:latin typeface="Helvetica" panose="020B0604020202020204" pitchFamily="2" charset="0"/>
            </a:endParaRPr>
          </a:p>
          <a:p>
            <a:pPr marL="269875" indent="-269875" algn="just"/>
            <a:endParaRPr lang="en-US" sz="2000" dirty="0" smtClean="0">
              <a:latin typeface="Helvetica" panose="020B0604020202020204" pitchFamily="2" charset="0"/>
            </a:endParaRPr>
          </a:p>
          <a:p>
            <a:pPr algn="just"/>
            <a:endParaRPr lang="en-US" sz="2000" dirty="0" smtClean="0">
              <a:latin typeface="Helvetica" panose="020B0604020202020204" pitchFamily="2" charset="0"/>
            </a:endParaRPr>
          </a:p>
          <a:p>
            <a:pPr algn="just"/>
            <a:endParaRPr lang="en-US" sz="2000" dirty="0" smtClean="0">
              <a:latin typeface="Helvetica" panose="020B0604020202020204" pitchFamily="2" charset="0"/>
            </a:endParaRPr>
          </a:p>
          <a:p>
            <a:pPr algn="just"/>
            <a:endParaRPr lang="en-US" sz="2000" dirty="0" smtClean="0">
              <a:latin typeface="Helvetica" panose="020B0604020202020204" pitchFamily="2" charset="0"/>
            </a:endParaRPr>
          </a:p>
          <a:p>
            <a:pPr algn="just"/>
            <a:endParaRPr lang="fr-FR" sz="2000" dirty="0"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26</a:t>
            </a:fld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224072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REFERENCES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196752"/>
            <a:ext cx="8219256" cy="4958011"/>
          </a:xfrm>
        </p:spPr>
        <p:txBody>
          <a:bodyPr>
            <a:normAutofit/>
          </a:bodyPr>
          <a:lstStyle/>
          <a:p>
            <a:pPr algn="just"/>
            <a:r>
              <a:rPr lang="fr-FR" sz="1800" b="1" dirty="0">
                <a:solidFill>
                  <a:srgbClr val="000000"/>
                </a:solidFill>
                <a:latin typeface="Helvetica"/>
              </a:rPr>
              <a:t>Roger A. Grimes</a:t>
            </a:r>
            <a:r>
              <a:rPr lang="fr-FR" sz="1800" dirty="0">
                <a:solidFill>
                  <a:srgbClr val="000000"/>
                </a:solidFill>
                <a:latin typeface="Helvetica"/>
              </a:rPr>
              <a:t>, </a:t>
            </a:r>
            <a:r>
              <a:rPr lang="fr-FR" sz="1800" dirty="0" err="1">
                <a:solidFill>
                  <a:srgbClr val="000000"/>
                </a:solidFill>
                <a:latin typeface="Helvetica"/>
              </a:rPr>
              <a:t>Cryptography</a:t>
            </a:r>
            <a:r>
              <a:rPr lang="fr-FR" sz="1800" dirty="0">
                <a:solidFill>
                  <a:srgbClr val="000000"/>
                </a:solidFill>
                <a:latin typeface="Helvetica"/>
              </a:rPr>
              <a:t> Apocalypse, </a:t>
            </a:r>
            <a:r>
              <a:rPr lang="fr-FR" sz="1800" i="1" dirty="0" err="1">
                <a:solidFill>
                  <a:srgbClr val="000000"/>
                </a:solidFill>
                <a:latin typeface="Helvetica"/>
              </a:rPr>
              <a:t>Preparing</a:t>
            </a:r>
            <a:r>
              <a:rPr lang="fr-FR" sz="1800" i="1" dirty="0">
                <a:solidFill>
                  <a:srgbClr val="000000"/>
                </a:solidFill>
                <a:latin typeface="Helvetica"/>
              </a:rPr>
              <a:t> for the Day </a:t>
            </a:r>
            <a:r>
              <a:rPr lang="fr-FR" sz="1800" i="1" dirty="0" err="1">
                <a:solidFill>
                  <a:srgbClr val="000000"/>
                </a:solidFill>
                <a:latin typeface="Helvetica"/>
              </a:rPr>
              <a:t>When</a:t>
            </a:r>
            <a:r>
              <a:rPr lang="fr-FR" sz="1800" i="1" dirty="0">
                <a:solidFill>
                  <a:srgbClr val="000000"/>
                </a:solidFill>
                <a:latin typeface="Helvetica"/>
              </a:rPr>
              <a:t> Quantum </a:t>
            </a:r>
            <a:r>
              <a:rPr lang="fr-FR" sz="1800" i="1" dirty="0" err="1">
                <a:solidFill>
                  <a:srgbClr val="000000"/>
                </a:solidFill>
                <a:latin typeface="Helvetica"/>
              </a:rPr>
              <a:t>Computing</a:t>
            </a:r>
            <a:r>
              <a:rPr lang="fr-FR" sz="1800" i="1" dirty="0">
                <a:solidFill>
                  <a:srgbClr val="000000"/>
                </a:solidFill>
                <a:latin typeface="Helvetica"/>
              </a:rPr>
              <a:t> Breaks </a:t>
            </a:r>
            <a:r>
              <a:rPr lang="fr-FR" sz="1800" i="1" dirty="0" err="1">
                <a:solidFill>
                  <a:srgbClr val="000000"/>
                </a:solidFill>
                <a:latin typeface="Helvetica"/>
              </a:rPr>
              <a:t>Today’s</a:t>
            </a:r>
            <a:r>
              <a:rPr lang="fr-FR" sz="1800" i="1" dirty="0">
                <a:solidFill>
                  <a:srgbClr val="000000"/>
                </a:solidFill>
                <a:latin typeface="Helvetica"/>
              </a:rPr>
              <a:t> Crypto</a:t>
            </a:r>
            <a:r>
              <a:rPr lang="fr-FR" sz="1800" dirty="0">
                <a:solidFill>
                  <a:srgbClr val="000000"/>
                </a:solidFill>
                <a:latin typeface="Helvetica"/>
              </a:rPr>
              <a:t>, John </a:t>
            </a:r>
            <a:r>
              <a:rPr lang="fr-FR" sz="1800" dirty="0" err="1">
                <a:solidFill>
                  <a:srgbClr val="000000"/>
                </a:solidFill>
                <a:latin typeface="Helvetica"/>
              </a:rPr>
              <a:t>Wiley</a:t>
            </a:r>
            <a:r>
              <a:rPr lang="fr-FR" sz="1800" dirty="0">
                <a:solidFill>
                  <a:srgbClr val="000000"/>
                </a:solidFill>
                <a:latin typeface="Helvetica"/>
              </a:rPr>
              <a:t> &amp; Sons, New Jersey, ISBN 978-1-119-61819-5, 2020</a:t>
            </a:r>
            <a:endParaRPr lang="fr-FR" sz="1800" b="1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1800" b="1" dirty="0" err="1" smtClean="0">
                <a:latin typeface="Helvetica" panose="020B0604020202020204" pitchFamily="2" charset="0"/>
              </a:rPr>
              <a:t>Nirbhay</a:t>
            </a:r>
            <a:r>
              <a:rPr lang="fr-FR" sz="1800" b="1" dirty="0" smtClean="0">
                <a:latin typeface="Helvetica" panose="020B0604020202020204" pitchFamily="2" charset="0"/>
              </a:rPr>
              <a:t> </a:t>
            </a:r>
            <a:r>
              <a:rPr lang="fr-FR" sz="1800" b="1" dirty="0">
                <a:latin typeface="Helvetica" panose="020B0604020202020204" pitchFamily="2" charset="0"/>
              </a:rPr>
              <a:t>Kumar </a:t>
            </a:r>
            <a:r>
              <a:rPr lang="fr-FR" sz="1800" b="1" dirty="0" err="1">
                <a:latin typeface="Helvetica" panose="020B0604020202020204" pitchFamily="2" charset="0"/>
              </a:rPr>
              <a:t>Chaubey</a:t>
            </a:r>
            <a:r>
              <a:rPr lang="fr-FR" sz="1800" b="1" dirty="0">
                <a:latin typeface="Helvetica" panose="020B0604020202020204" pitchFamily="2" charset="0"/>
              </a:rPr>
              <a:t>, Bhavesh B. </a:t>
            </a:r>
            <a:r>
              <a:rPr lang="fr-FR" sz="1800" b="1" dirty="0" err="1">
                <a:latin typeface="Helvetica" panose="020B0604020202020204" pitchFamily="2" charset="0"/>
              </a:rPr>
              <a:t>Prajapati</a:t>
            </a:r>
            <a:r>
              <a:rPr lang="fr-FR" sz="1800" b="1" dirty="0">
                <a:latin typeface="Helvetica" panose="020B0604020202020204" pitchFamily="2" charset="0"/>
              </a:rPr>
              <a:t>, </a:t>
            </a:r>
            <a:r>
              <a:rPr lang="fr-FR" sz="1800" dirty="0">
                <a:latin typeface="Helvetica" panose="020B0604020202020204" pitchFamily="2" charset="0"/>
              </a:rPr>
              <a:t>Quantum </a:t>
            </a:r>
            <a:r>
              <a:rPr lang="fr-FR" sz="1800" dirty="0" err="1">
                <a:latin typeface="Helvetica" panose="020B0604020202020204" pitchFamily="2" charset="0"/>
              </a:rPr>
              <a:t>Cryptography</a:t>
            </a:r>
            <a:r>
              <a:rPr lang="fr-FR" sz="1800" dirty="0">
                <a:latin typeface="Helvetica" panose="020B0604020202020204" pitchFamily="2" charset="0"/>
              </a:rPr>
              <a:t> and the Future of Cyber Security, IGI Global Hershey, ISBN 9781799822530, </a:t>
            </a:r>
            <a:r>
              <a:rPr lang="fr-FR" sz="1800" dirty="0" smtClean="0">
                <a:latin typeface="Helvetica" panose="020B0604020202020204" pitchFamily="2" charset="0"/>
              </a:rPr>
              <a:t>2020</a:t>
            </a:r>
            <a:endParaRPr lang="fr-FR" sz="1800" dirty="0">
              <a:latin typeface="Helvetica" panose="020B0604020202020204" pitchFamily="2" charset="0"/>
            </a:endParaRPr>
          </a:p>
          <a:p>
            <a:pPr algn="just"/>
            <a:r>
              <a:rPr lang="fr-FR" sz="1800" b="1" dirty="0" smtClean="0">
                <a:latin typeface="Helvetica" panose="020B0604020202020204" pitchFamily="2" charset="0"/>
              </a:rPr>
              <a:t>J</a:t>
            </a:r>
            <a:r>
              <a:rPr lang="fr-FR" sz="1800" b="1" dirty="0">
                <a:latin typeface="Helvetica" panose="020B0604020202020204" pitchFamily="2" charset="0"/>
              </a:rPr>
              <a:t>. </a:t>
            </a:r>
            <a:r>
              <a:rPr lang="fr-FR" sz="1800" b="1" dirty="0" smtClean="0">
                <a:latin typeface="Helvetica" panose="020B0604020202020204" pitchFamily="2" charset="0"/>
              </a:rPr>
              <a:t>Mullins, </a:t>
            </a:r>
            <a:r>
              <a:rPr lang="fr-FR" sz="1800" b="1" i="1" dirty="0" smtClean="0">
                <a:latin typeface="Helvetica" panose="020B0604020202020204" pitchFamily="2" charset="0"/>
              </a:rPr>
              <a:t>et Al.</a:t>
            </a:r>
            <a:r>
              <a:rPr lang="fr-FR" sz="1800" b="1" dirty="0" smtClean="0">
                <a:latin typeface="Helvetica" panose="020B0604020202020204" pitchFamily="2" charset="0"/>
              </a:rPr>
              <a:t>, </a:t>
            </a:r>
            <a:r>
              <a:rPr lang="fr-FR" sz="1800" dirty="0" smtClean="0">
                <a:latin typeface="Helvetica" panose="020B0604020202020204" pitchFamily="2" charset="0"/>
              </a:rPr>
              <a:t>IEEE, </a:t>
            </a:r>
            <a:r>
              <a:rPr lang="fr-FR" sz="1800" dirty="0" err="1" smtClean="0">
                <a:latin typeface="Helvetica" panose="020B0604020202020204" pitchFamily="2" charset="0"/>
              </a:rPr>
              <a:t>Making</a:t>
            </a:r>
            <a:r>
              <a:rPr lang="fr-FR" sz="1800" dirty="0" smtClean="0">
                <a:latin typeface="Helvetica" panose="020B0604020202020204" pitchFamily="2" charset="0"/>
              </a:rPr>
              <a:t> </a:t>
            </a:r>
            <a:r>
              <a:rPr lang="fr-FR" sz="1800" dirty="0" err="1">
                <a:latin typeface="Helvetica" panose="020B0604020202020204" pitchFamily="2" charset="0"/>
              </a:rPr>
              <a:t>unbreakable</a:t>
            </a:r>
            <a:r>
              <a:rPr lang="fr-FR" sz="1800" dirty="0">
                <a:latin typeface="Helvetica" panose="020B0604020202020204" pitchFamily="2" charset="0"/>
              </a:rPr>
              <a:t> </a:t>
            </a:r>
            <a:r>
              <a:rPr lang="fr-FR" sz="1800" dirty="0" smtClean="0">
                <a:latin typeface="Helvetica" panose="020B0604020202020204" pitchFamily="2" charset="0"/>
              </a:rPr>
              <a:t>code</a:t>
            </a:r>
            <a:r>
              <a:rPr lang="fr-FR" sz="1800" dirty="0">
                <a:latin typeface="Helvetica" panose="020B0604020202020204" pitchFamily="2" charset="0"/>
              </a:rPr>
              <a:t>, </a:t>
            </a:r>
            <a:r>
              <a:rPr lang="fr-FR" sz="1800" dirty="0" smtClean="0">
                <a:latin typeface="Helvetica" panose="020B0604020202020204" pitchFamily="2" charset="0"/>
              </a:rPr>
              <a:t>07/08/2002, consulté le 21/05/2022 </a:t>
            </a:r>
            <a:r>
              <a:rPr lang="fr-FR" sz="1800" dirty="0" smtClean="0">
                <a:latin typeface="Helvetica" panose="020B0604020202020204" pitchFamily="2" charset="0"/>
                <a:hlinkClick r:id="rId2"/>
              </a:rPr>
              <a:t>https</a:t>
            </a:r>
            <a:r>
              <a:rPr lang="fr-FR" sz="1800" dirty="0">
                <a:latin typeface="Helvetica" panose="020B0604020202020204" pitchFamily="2" charset="0"/>
                <a:hlinkClick r:id="rId2"/>
              </a:rPr>
              <a:t>://</a:t>
            </a:r>
            <a:r>
              <a:rPr lang="fr-FR" sz="1800" dirty="0" smtClean="0">
                <a:latin typeface="Helvetica" panose="020B0604020202020204" pitchFamily="2" charset="0"/>
                <a:hlinkClick r:id="rId2"/>
              </a:rPr>
              <a:t>ieeexplore.ieee.org/document/999793</a:t>
            </a:r>
            <a:endParaRPr lang="fr-FR" sz="1800" dirty="0" smtClean="0">
              <a:latin typeface="Helvetica" panose="020B0604020202020204" pitchFamily="2" charset="0"/>
            </a:endParaRPr>
          </a:p>
          <a:p>
            <a:pPr marL="363538" indent="-363538" algn="just"/>
            <a:r>
              <a:rPr lang="fr-FR" sz="1800" b="1" dirty="0">
                <a:latin typeface="Helvetica" panose="020B0604020202020204" pitchFamily="2" charset="0"/>
              </a:rPr>
              <a:t>Juan Yin, </a:t>
            </a:r>
            <a:r>
              <a:rPr lang="fr-FR" sz="1800" b="1" i="1" dirty="0">
                <a:latin typeface="Helvetica" panose="020B0604020202020204" pitchFamily="2" charset="0"/>
              </a:rPr>
              <a:t>et Al.</a:t>
            </a:r>
            <a:r>
              <a:rPr lang="fr-FR" sz="1800" dirty="0">
                <a:latin typeface="Helvetica" panose="020B0604020202020204" pitchFamily="2" charset="0"/>
              </a:rPr>
              <a:t>, </a:t>
            </a:r>
            <a:r>
              <a:rPr lang="en-US" sz="1800" dirty="0">
                <a:latin typeface="Helvetica" panose="020B0604020202020204" pitchFamily="2" charset="0"/>
              </a:rPr>
              <a:t>Entanglement-based secure quantum cryptography over 1,120 </a:t>
            </a:r>
            <a:r>
              <a:rPr lang="en-US" sz="1800" dirty="0" err="1">
                <a:latin typeface="Helvetica" panose="020B0604020202020204" pitchFamily="2" charset="0"/>
              </a:rPr>
              <a:t>kilometres</a:t>
            </a:r>
            <a:r>
              <a:rPr lang="fr-FR" sz="1800" dirty="0" smtClean="0">
                <a:latin typeface="Helvetica" panose="020B0604020202020204" pitchFamily="2" charset="0"/>
              </a:rPr>
              <a:t>, Nature 582, 15/06/2020</a:t>
            </a:r>
            <a:r>
              <a:rPr lang="fr-FR" sz="1800" dirty="0">
                <a:latin typeface="Helvetica" panose="020B0604020202020204" pitchFamily="2" charset="0"/>
              </a:rPr>
              <a:t>, </a:t>
            </a:r>
            <a:r>
              <a:rPr lang="fr-FR" sz="1800" dirty="0" smtClean="0">
                <a:latin typeface="Helvetica" panose="020B0604020202020204" pitchFamily="2" charset="0"/>
              </a:rPr>
              <a:t>consulté le 19/05/2022</a:t>
            </a:r>
          </a:p>
          <a:p>
            <a:pPr marL="363538" indent="0" algn="just">
              <a:buNone/>
            </a:pPr>
            <a:r>
              <a:rPr lang="fr-FR" sz="1800" dirty="0" smtClean="0">
                <a:latin typeface="Helvetica" panose="020B0604020202020204" pitchFamily="2" charset="0"/>
                <a:hlinkClick r:id="rId3"/>
              </a:rPr>
              <a:t>https</a:t>
            </a:r>
            <a:r>
              <a:rPr lang="fr-FR" sz="1800" dirty="0">
                <a:latin typeface="Helvetica" panose="020B0604020202020204" pitchFamily="2" charset="0"/>
                <a:hlinkClick r:id="rId3"/>
              </a:rPr>
              <a:t>://</a:t>
            </a:r>
            <a:r>
              <a:rPr lang="fr-FR" sz="1800" dirty="0" smtClean="0">
                <a:latin typeface="Helvetica" panose="020B0604020202020204" pitchFamily="2" charset="0"/>
                <a:hlinkClick r:id="rId3"/>
              </a:rPr>
              <a:t>www.nature.com/articles/s41586-020-2401-y</a:t>
            </a:r>
            <a:endParaRPr lang="fr-FR" sz="1800" dirty="0" smtClean="0">
              <a:latin typeface="Helvetica" panose="020B0604020202020204" pitchFamily="2" charset="0"/>
            </a:endParaRPr>
          </a:p>
          <a:p>
            <a:pPr marL="269875" indent="-269875" algn="just"/>
            <a:endParaRPr lang="fr-FR" sz="1800" dirty="0" smtClean="0">
              <a:latin typeface="Helvetica" panose="020B0604020202020204" pitchFamily="2" charset="0"/>
            </a:endParaRPr>
          </a:p>
          <a:p>
            <a:pPr marL="269875" indent="-269875" algn="just"/>
            <a:endParaRPr lang="en-US" sz="1800" dirty="0" smtClean="0">
              <a:latin typeface="Helvetica" panose="020B0604020202020204" pitchFamily="2" charset="0"/>
            </a:endParaRPr>
          </a:p>
          <a:p>
            <a:pPr algn="just"/>
            <a:endParaRPr lang="en-US" sz="1800" dirty="0" smtClean="0">
              <a:latin typeface="Helvetica" panose="020B0604020202020204" pitchFamily="2" charset="0"/>
            </a:endParaRPr>
          </a:p>
          <a:p>
            <a:pPr algn="just"/>
            <a:endParaRPr lang="en-US" sz="1800" dirty="0" smtClean="0">
              <a:latin typeface="Helvetica" panose="020B0604020202020204" pitchFamily="2" charset="0"/>
            </a:endParaRPr>
          </a:p>
          <a:p>
            <a:pPr algn="just"/>
            <a:endParaRPr lang="en-US" sz="1800" dirty="0" smtClean="0">
              <a:latin typeface="Helvetica" panose="020B0604020202020204" pitchFamily="2" charset="0"/>
            </a:endParaRPr>
          </a:p>
          <a:p>
            <a:pPr algn="just"/>
            <a:endParaRPr lang="fr-FR" sz="2000" dirty="0"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27</a:t>
            </a:fld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49450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/>
          </a:p>
          <a:p>
            <a:pPr marL="0" indent="0" algn="ctr">
              <a:buNone/>
            </a:pPr>
            <a:r>
              <a:rPr lang="fr-FR" sz="60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ANNEXES</a:t>
            </a:r>
            <a:endParaRPr lang="fr-FR" sz="60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28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1770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AUTRES DOMAINES D’APPLICATION</a:t>
            </a:r>
            <a:endParaRPr lang="fr-FR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fr-FR" sz="2000" b="1" dirty="0" smtClean="0">
                <a:latin typeface="Helvetica" panose="020B0604020202020204" pitchFamily="2" charset="0"/>
              </a:rPr>
              <a:t>Chimie</a:t>
            </a:r>
            <a:r>
              <a:rPr lang="fr-FR" sz="2000" dirty="0" smtClean="0">
                <a:latin typeface="Helvetica" panose="020B0604020202020204" pitchFamily="2" charset="0"/>
              </a:rPr>
              <a:t> : faire progresser la recherche en simulant la nature</a:t>
            </a:r>
          </a:p>
          <a:p>
            <a:pPr algn="just"/>
            <a:endParaRPr lang="fr-FR" sz="1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b="1" dirty="0" smtClean="0">
                <a:latin typeface="Helvetica" panose="020B0604020202020204" pitchFamily="2" charset="0"/>
              </a:rPr>
              <a:t>Modélisation moléculaire</a:t>
            </a:r>
            <a:r>
              <a:rPr lang="fr-FR" sz="2000" dirty="0" smtClean="0">
                <a:latin typeface="Helvetica" panose="020B0604020202020204" pitchFamily="2" charset="0"/>
              </a:rPr>
              <a:t> : découvrir de nouveaux médicaments</a:t>
            </a:r>
          </a:p>
          <a:p>
            <a:pPr algn="just"/>
            <a:endParaRPr lang="fr-FR" sz="1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b="1" dirty="0" smtClean="0">
                <a:latin typeface="Helvetica" panose="020B0604020202020204" pitchFamily="2" charset="0"/>
              </a:rPr>
              <a:t>Science des matériaux </a:t>
            </a:r>
            <a:r>
              <a:rPr lang="fr-FR" sz="2000" dirty="0" smtClean="0">
                <a:latin typeface="Helvetica" panose="020B0604020202020204" pitchFamily="2" charset="0"/>
              </a:rPr>
              <a:t>: créer un supraconducteur à température ambiante</a:t>
            </a:r>
          </a:p>
          <a:p>
            <a:pPr algn="just"/>
            <a:endParaRPr lang="fr-FR" sz="1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b="1" dirty="0" smtClean="0">
                <a:latin typeface="Helvetica" panose="020B0604020202020204" pitchFamily="2" charset="0"/>
              </a:rPr>
              <a:t>Finance</a:t>
            </a:r>
            <a:r>
              <a:rPr lang="fr-FR" sz="2000" dirty="0" smtClean="0">
                <a:latin typeface="Helvetica" panose="020B0604020202020204" pitchFamily="2" charset="0"/>
              </a:rPr>
              <a:t> : résolution de problèmes liés à l’incertitude (volatilité des marchés, comportements concurrents, clients)</a:t>
            </a:r>
          </a:p>
          <a:p>
            <a:pPr algn="just"/>
            <a:endParaRPr lang="fr-FR" sz="1000" dirty="0" smtClean="0">
              <a:latin typeface="Helvetica" panose="020B0604020202020204" pitchFamily="2" charset="0"/>
            </a:endParaRPr>
          </a:p>
          <a:p>
            <a:r>
              <a:rPr lang="fr-FR" sz="2000" b="1" dirty="0" smtClean="0">
                <a:latin typeface="Helvetica" panose="020B0604020202020204" pitchFamily="2" charset="0"/>
              </a:rPr>
              <a:t>Apprentissage automatique, Intelligence Artificielle </a:t>
            </a:r>
            <a:r>
              <a:rPr lang="fr-FR" sz="2000" dirty="0" smtClean="0">
                <a:latin typeface="Helvetica" panose="020B0604020202020204" pitchFamily="2" charset="0"/>
              </a:rPr>
              <a:t>: calcul </a:t>
            </a:r>
            <a:r>
              <a:rPr lang="fr-FR" sz="2000" dirty="0">
                <a:latin typeface="Helvetica" panose="020B0604020202020204" pitchFamily="2" charset="0"/>
              </a:rPr>
              <a:t>pour les </a:t>
            </a:r>
            <a:r>
              <a:rPr lang="fr-FR" sz="2000" dirty="0" smtClean="0">
                <a:latin typeface="Helvetica" panose="020B0604020202020204" pitchFamily="2" charset="0"/>
              </a:rPr>
              <a:t>problèmes</a:t>
            </a:r>
          </a:p>
          <a:p>
            <a:endParaRPr lang="fr-FR" sz="1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…</a:t>
            </a:r>
            <a:endParaRPr lang="fr-FR" sz="2000" dirty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29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6651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INTRODUCTION</a:t>
            </a:r>
            <a:endParaRPr lang="fr-FR" sz="3200" dirty="0">
              <a:solidFill>
                <a:srgbClr val="1F4E79"/>
              </a:solidFill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</a:t>
            </a:r>
            <a:r>
              <a:rPr lang="fr-BE" sz="1400" dirty="0" smtClean="0">
                <a:latin typeface="Helvetica" panose="020B0604020202020204" pitchFamily="2" charset="0"/>
              </a:rPr>
              <a:t>ordinateurs 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3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pic>
        <p:nvPicPr>
          <p:cNvPr id="17" name="Espace réservé du contenu 1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645" y="1840602"/>
            <a:ext cx="5124713" cy="4045159"/>
          </a:xfr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74" y="1246895"/>
            <a:ext cx="4902452" cy="4997707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246895"/>
            <a:ext cx="6312224" cy="493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14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1143000"/>
          </a:xfrm>
        </p:spPr>
        <p:txBody>
          <a:bodyPr>
            <a:normAutofit/>
          </a:bodyPr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QUELQUES LIMITES DES ORDINATEURS QUANTIQUES</a:t>
            </a:r>
            <a:endParaRPr lang="fr-FR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484785"/>
            <a:ext cx="8219256" cy="4641379"/>
          </a:xfrm>
        </p:spPr>
        <p:txBody>
          <a:bodyPr>
            <a:normAutofit/>
          </a:bodyPr>
          <a:lstStyle/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Destiné </a:t>
            </a:r>
            <a:r>
              <a:rPr lang="fr-FR" sz="2000" dirty="0">
                <a:latin typeface="Helvetica" panose="020B0604020202020204" pitchFamily="2" charset="0"/>
              </a:rPr>
              <a:t>à des </a:t>
            </a:r>
            <a:r>
              <a:rPr lang="fr-FR" sz="2000" b="1" dirty="0">
                <a:latin typeface="Helvetica" panose="020B0604020202020204" pitchFamily="2" charset="0"/>
              </a:rPr>
              <a:t>projets de preuve de concept</a:t>
            </a:r>
            <a:r>
              <a:rPr lang="fr-FR" sz="2000" dirty="0">
                <a:latin typeface="Helvetica" panose="020B0604020202020204" pitchFamily="2" charset="0"/>
              </a:rPr>
              <a:t> ou de </a:t>
            </a:r>
            <a:r>
              <a:rPr lang="fr-FR" sz="2000" b="1" dirty="0">
                <a:latin typeface="Helvetica" panose="020B0604020202020204" pitchFamily="2" charset="0"/>
              </a:rPr>
              <a:t>recherche</a:t>
            </a:r>
            <a:r>
              <a:rPr lang="fr-FR" sz="2000" dirty="0">
                <a:latin typeface="Helvetica" panose="020B0604020202020204" pitchFamily="2" charset="0"/>
              </a:rPr>
              <a:t> plutôt qu'à des projets de qualité de </a:t>
            </a:r>
            <a:r>
              <a:rPr lang="fr-FR" sz="2000" dirty="0" smtClean="0">
                <a:latin typeface="Helvetica" panose="020B0604020202020204" pitchFamily="2" charset="0"/>
              </a:rPr>
              <a:t>production</a:t>
            </a:r>
          </a:p>
          <a:p>
            <a:pPr algn="just"/>
            <a:endParaRPr lang="fr-FR" sz="2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Pas d’entrée/sortie, donc </a:t>
            </a:r>
            <a:r>
              <a:rPr lang="fr-FR" sz="2000" b="1" dirty="0" smtClean="0">
                <a:latin typeface="Helvetica" panose="020B0604020202020204" pitchFamily="2" charset="0"/>
              </a:rPr>
              <a:t>pas de contrôle </a:t>
            </a:r>
            <a:r>
              <a:rPr lang="fr-FR" sz="2000" b="1" dirty="0">
                <a:latin typeface="Helvetica" panose="020B0604020202020204" pitchFamily="2" charset="0"/>
              </a:rPr>
              <a:t>des dispositifs en temps réel</a:t>
            </a:r>
            <a:r>
              <a:rPr lang="fr-FR" sz="2000" dirty="0">
                <a:latin typeface="Helvetica" panose="020B0604020202020204" pitchFamily="2" charset="0"/>
              </a:rPr>
              <a:t>, tels que le contrôle de processus pour une installation </a:t>
            </a:r>
            <a:r>
              <a:rPr lang="fr-FR" sz="2000" dirty="0" smtClean="0">
                <a:latin typeface="Helvetica" panose="020B0604020202020204" pitchFamily="2" charset="0"/>
              </a:rPr>
              <a:t>industrielle impossible.</a:t>
            </a:r>
          </a:p>
          <a:p>
            <a:pPr algn="just"/>
            <a:endParaRPr lang="fr-FR" sz="2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b="1" dirty="0" smtClean="0">
                <a:latin typeface="Helvetica" panose="020B0604020202020204" pitchFamily="2" charset="0"/>
              </a:rPr>
              <a:t>Qualité </a:t>
            </a:r>
            <a:r>
              <a:rPr lang="fr-FR" sz="2000" b="1" dirty="0">
                <a:latin typeface="Helvetica" panose="020B0604020202020204" pitchFamily="2" charset="0"/>
              </a:rPr>
              <a:t>des données </a:t>
            </a:r>
            <a:r>
              <a:rPr lang="fr-FR" sz="2000" b="1" dirty="0" smtClean="0">
                <a:latin typeface="Helvetica" panose="020B0604020202020204" pitchFamily="2" charset="0"/>
              </a:rPr>
              <a:t>essentielle</a:t>
            </a:r>
            <a:r>
              <a:rPr lang="fr-FR" sz="2000" dirty="0" smtClean="0">
                <a:latin typeface="Helvetica" panose="020B0604020202020204" pitchFamily="2" charset="0"/>
              </a:rPr>
              <a:t> : </a:t>
            </a:r>
            <a:r>
              <a:rPr lang="fr-FR" sz="2000" dirty="0">
                <a:latin typeface="Helvetica" panose="020B0604020202020204" pitchFamily="2" charset="0"/>
              </a:rPr>
              <a:t>la qualité des résultats d'un algorithme quantique ne sera pas meilleure que la qualité des données d'entrée</a:t>
            </a:r>
            <a:r>
              <a:rPr lang="fr-FR" sz="2000" dirty="0" smtClean="0">
                <a:latin typeface="Helvetica" panose="020B0604020202020204" pitchFamily="2" charset="0"/>
              </a:rPr>
              <a:t>.</a:t>
            </a:r>
          </a:p>
          <a:p>
            <a:pPr algn="just"/>
            <a:endParaRPr lang="fr-FR" sz="2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b="1" dirty="0">
                <a:latin typeface="Helvetica" panose="020B0604020202020204" pitchFamily="2" charset="0"/>
              </a:rPr>
              <a:t>Manque de disponibilité </a:t>
            </a:r>
            <a:r>
              <a:rPr lang="fr-FR" sz="2000" dirty="0">
                <a:latin typeface="Helvetica" panose="020B0604020202020204" pitchFamily="2" charset="0"/>
              </a:rPr>
              <a:t>de talents </a:t>
            </a:r>
            <a:r>
              <a:rPr lang="fr-FR" sz="2000" dirty="0" smtClean="0">
                <a:latin typeface="Helvetica" panose="020B0604020202020204" pitchFamily="2" charset="0"/>
              </a:rPr>
              <a:t>techniques.</a:t>
            </a:r>
          </a:p>
          <a:p>
            <a:endParaRPr lang="fr-FR" dirty="0">
              <a:latin typeface="Helvetica" panose="020B0604020202020204" pitchFamily="2" charset="0"/>
            </a:endParaRPr>
          </a:p>
          <a:p>
            <a:endParaRPr lang="fr-FR" dirty="0" smtClean="0">
              <a:latin typeface="Helvetica" panose="020B0604020202020204" pitchFamily="2" charset="0"/>
            </a:endParaRPr>
          </a:p>
          <a:p>
            <a:endParaRPr lang="fr-FR" dirty="0">
              <a:latin typeface="Helvetica" panose="020B0604020202020204" pitchFamily="2" charset="0"/>
            </a:endParaRPr>
          </a:p>
          <a:p>
            <a:endParaRPr lang="fr-FR" sz="1400" dirty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30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8508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EXEMPLES DE COÛTS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5536" y="1412777"/>
            <a:ext cx="8291264" cy="47133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Ordinateur quantique</a:t>
            </a:r>
            <a:r>
              <a:rPr lang="fr-FR" sz="2400" dirty="0" smtClean="0">
                <a:latin typeface="Helvetica" panose="020B0604020202020204" pitchFamily="2" charset="0"/>
              </a:rPr>
              <a:t> </a:t>
            </a:r>
          </a:p>
          <a:p>
            <a:r>
              <a:rPr lang="fr-FR" sz="2000" dirty="0">
                <a:latin typeface="Helvetica" panose="020B0604020202020204" pitchFamily="2" charset="0"/>
              </a:rPr>
              <a:t>IBM Quantum System One 27 qubits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 marL="717550" indent="-354013" algn="just">
              <a:buNone/>
            </a:pPr>
            <a:r>
              <a:rPr lang="fr-FR" sz="2000" dirty="0" smtClean="0">
                <a:latin typeface="Helvetica" panose="020B0604020202020204" pitchFamily="2" charset="0"/>
              </a:rPr>
              <a:t>- 40 </a:t>
            </a:r>
            <a:r>
              <a:rPr lang="fr-FR" sz="2000" dirty="0">
                <a:latin typeface="Helvetica" panose="020B0604020202020204" pitchFamily="2" charset="0"/>
              </a:rPr>
              <a:t>millions </a:t>
            </a:r>
            <a:r>
              <a:rPr lang="fr-FR" sz="2000" dirty="0" smtClean="0">
                <a:latin typeface="Helvetica" panose="020B0604020202020204" pitchFamily="2" charset="0"/>
              </a:rPr>
              <a:t>d'euros en 2019</a:t>
            </a:r>
          </a:p>
          <a:p>
            <a:pPr marL="0" indent="0">
              <a:buNone/>
            </a:pPr>
            <a:endParaRPr lang="fr-FR" sz="2200" dirty="0" smtClean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Accès via informatique en nuage (cloud)</a:t>
            </a:r>
          </a:p>
          <a:p>
            <a:r>
              <a:rPr lang="fr-FR" sz="2000" dirty="0" smtClean="0">
                <a:latin typeface="Helvetica" panose="020B0604020202020204" pitchFamily="2" charset="0"/>
              </a:rPr>
              <a:t>D-</a:t>
            </a:r>
            <a:r>
              <a:rPr lang="fr-FR" sz="2000" dirty="0" err="1" smtClean="0">
                <a:latin typeface="Helvetica" panose="020B0604020202020204" pitchFamily="2" charset="0"/>
              </a:rPr>
              <a:t>Wave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 marL="717550" indent="-354013" algn="just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Accès </a:t>
            </a:r>
            <a:r>
              <a:rPr lang="fr-FR" sz="2000" dirty="0">
                <a:latin typeface="Helvetica" panose="020B0604020202020204" pitchFamily="2" charset="0"/>
              </a:rPr>
              <a:t>gratuit après création </a:t>
            </a:r>
            <a:r>
              <a:rPr lang="fr-FR" sz="2000" dirty="0" smtClean="0">
                <a:latin typeface="Helvetica" panose="020B0604020202020204" pitchFamily="2" charset="0"/>
              </a:rPr>
              <a:t>compte service </a:t>
            </a:r>
            <a:r>
              <a:rPr lang="fr-FR" sz="2000" dirty="0">
                <a:latin typeface="Helvetica" panose="020B0604020202020204" pitchFamily="2" charset="0"/>
              </a:rPr>
              <a:t>cloud </a:t>
            </a:r>
            <a:r>
              <a:rPr lang="fr-FR" sz="2000" dirty="0" err="1" smtClean="0">
                <a:latin typeface="Helvetica" panose="020B0604020202020204" pitchFamily="2" charset="0"/>
              </a:rPr>
              <a:t>Leap</a:t>
            </a:r>
            <a:endParaRPr lang="fr-FR" sz="2000" dirty="0" smtClean="0">
              <a:latin typeface="Helvetica" panose="020B0604020202020204" pitchFamily="2" charset="0"/>
            </a:endParaRPr>
          </a:p>
          <a:p>
            <a:r>
              <a:rPr lang="fr-FR" sz="2000" dirty="0" smtClean="0">
                <a:latin typeface="Helvetica" panose="020B0604020202020204" pitchFamily="2" charset="0"/>
              </a:rPr>
              <a:t>IBM</a:t>
            </a:r>
          </a:p>
          <a:p>
            <a:pPr marL="717550" indent="-354013" algn="just">
              <a:buFontTx/>
              <a:buChar char="-"/>
            </a:pPr>
            <a:r>
              <a:rPr lang="fr-FR" sz="2000" dirty="0" smtClean="0">
                <a:latin typeface="Helvetica" panose="020B0604020202020204" pitchFamily="2" charset="0"/>
              </a:rPr>
              <a:t>Accès gratuit après création compte ordinateurs de différents qubits et simulateur via le cloud</a:t>
            </a:r>
          </a:p>
          <a:p>
            <a:pPr marL="0" indent="0" algn="just">
              <a:buNone/>
            </a:pPr>
            <a:endParaRPr lang="fr-FR" sz="1800" dirty="0" smtClean="0">
              <a:latin typeface="Helvetica" panose="020B0604020202020204" pitchFamily="2" charset="0"/>
            </a:endParaRPr>
          </a:p>
          <a:p>
            <a:pPr marL="0" indent="0" algn="just">
              <a:buNone/>
            </a:pPr>
            <a:r>
              <a:rPr lang="fr-FR" sz="1400" dirty="0">
                <a:latin typeface="Helvetica" panose="020B0604020202020204" pitchFamily="2" charset="0"/>
                <a:hlinkClick r:id="rId2"/>
              </a:rPr>
              <a:t>https://quantum-computing.ibm.com/</a:t>
            </a:r>
            <a:endParaRPr lang="fr-FR" sz="1400" dirty="0">
              <a:latin typeface="Helvetica" panose="020B0604020202020204" pitchFamily="2" charset="0"/>
            </a:endParaRPr>
          </a:p>
          <a:p>
            <a:pPr marL="0" indent="0" algn="just">
              <a:buNone/>
            </a:pPr>
            <a:r>
              <a:rPr lang="fr-FR" sz="1400" dirty="0">
                <a:latin typeface="Helvetica" panose="020B0604020202020204" pitchFamily="2" charset="0"/>
                <a:hlinkClick r:id="rId3"/>
              </a:rPr>
              <a:t>https://</a:t>
            </a:r>
            <a:r>
              <a:rPr lang="fr-FR" sz="1400" dirty="0" smtClean="0">
                <a:latin typeface="Helvetica" panose="020B0604020202020204" pitchFamily="2" charset="0"/>
                <a:hlinkClick r:id="rId3"/>
              </a:rPr>
              <a:t>www.dwavesys.com/solutions-and-products/cloud-platform/</a:t>
            </a:r>
            <a:endParaRPr lang="fr-FR" sz="1400" dirty="0" smtClean="0">
              <a:latin typeface="Helvetica" panose="020B0604020202020204" pitchFamily="2" charset="0"/>
            </a:endParaRPr>
          </a:p>
          <a:p>
            <a:pPr marL="0" indent="0" algn="just">
              <a:buNone/>
            </a:pPr>
            <a:endParaRPr lang="fr-FR" sz="1500" dirty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31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7101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INVESTISSEMENTS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268760"/>
            <a:ext cx="8280920" cy="504056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sz="26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EUROPE</a:t>
            </a:r>
          </a:p>
          <a:p>
            <a:pPr algn="just"/>
            <a:r>
              <a:rPr lang="fr-FR" sz="2200" b="1" dirty="0">
                <a:latin typeface="Helvetica" panose="020B0604020202020204" pitchFamily="2" charset="0"/>
              </a:rPr>
              <a:t>1 milliard </a:t>
            </a:r>
            <a:r>
              <a:rPr lang="fr-FR" sz="2200" b="1" dirty="0" smtClean="0">
                <a:latin typeface="Helvetica" panose="020B0604020202020204" pitchFamily="2" charset="0"/>
              </a:rPr>
              <a:t>d'euros </a:t>
            </a:r>
            <a:r>
              <a:rPr lang="fr-FR" sz="2200" dirty="0" smtClean="0">
                <a:latin typeface="Helvetica" panose="020B0604020202020204" pitchFamily="2" charset="0"/>
              </a:rPr>
              <a:t>en soutien d’une centaines </a:t>
            </a:r>
            <a:r>
              <a:rPr lang="fr-FR" sz="2200" dirty="0">
                <a:latin typeface="Helvetica" panose="020B0604020202020204" pitchFamily="2" charset="0"/>
              </a:rPr>
              <a:t>de chercheurs quantiques sur 10 </a:t>
            </a:r>
            <a:r>
              <a:rPr lang="fr-FR" sz="2200" dirty="0" smtClean="0">
                <a:latin typeface="Helvetica" panose="020B0604020202020204" pitchFamily="2" charset="0"/>
              </a:rPr>
              <a:t>ans</a:t>
            </a:r>
          </a:p>
          <a:p>
            <a:pPr marL="0" indent="0">
              <a:buNone/>
            </a:pPr>
            <a:endParaRPr lang="fr-FR" sz="1900" dirty="0">
              <a:latin typeface="Helvetica" panose="020B0604020202020204" pitchFamily="2" charset="0"/>
            </a:endParaRPr>
          </a:p>
          <a:p>
            <a:pPr marL="0" indent="0" algn="just">
              <a:buNone/>
            </a:pPr>
            <a:r>
              <a:rPr lang="fr-FR" sz="2200" dirty="0" smtClean="0">
                <a:latin typeface="Helvetica" panose="020B0604020202020204" pitchFamily="2" charset="0"/>
              </a:rPr>
              <a:t>Octobre 2018 - septembre 2021 : </a:t>
            </a:r>
            <a:r>
              <a:rPr lang="fr-FR" sz="2200" b="1" dirty="0" smtClean="0">
                <a:latin typeface="Helvetica" panose="020B0604020202020204" pitchFamily="2" charset="0"/>
              </a:rPr>
              <a:t>152 millions d’euro</a:t>
            </a:r>
            <a:r>
              <a:rPr lang="fr-FR" sz="2200" dirty="0" smtClean="0">
                <a:latin typeface="Helvetica" panose="020B0604020202020204" pitchFamily="2" charset="0"/>
              </a:rPr>
              <a:t>s, </a:t>
            </a:r>
            <a:r>
              <a:rPr lang="fr-FR" sz="2200" dirty="0">
                <a:latin typeface="Helvetica" panose="020B0604020202020204" pitchFamily="2" charset="0"/>
              </a:rPr>
              <a:t>pour un total de 24 </a:t>
            </a:r>
            <a:r>
              <a:rPr lang="fr-FR" sz="2200" dirty="0" smtClean="0">
                <a:latin typeface="Helvetica" panose="020B0604020202020204" pitchFamily="2" charset="0"/>
              </a:rPr>
              <a:t>projets</a:t>
            </a:r>
          </a:p>
          <a:p>
            <a:pPr marL="0" indent="0" algn="just">
              <a:buNone/>
            </a:pPr>
            <a:endParaRPr lang="fr-FR" sz="1500" dirty="0" smtClean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fr-FR" sz="2200" dirty="0" smtClean="0">
                <a:latin typeface="Helvetica" panose="020B0604020202020204" pitchFamily="2" charset="0"/>
              </a:rPr>
              <a:t>Quatre </a:t>
            </a:r>
            <a:r>
              <a:rPr lang="fr-FR" sz="2200" dirty="0">
                <a:latin typeface="Helvetica" panose="020B0604020202020204" pitchFamily="2" charset="0"/>
              </a:rPr>
              <a:t>domaines d'application principaux </a:t>
            </a:r>
            <a:r>
              <a:rPr lang="fr-FR" sz="2200" dirty="0" smtClean="0">
                <a:latin typeface="Helvetica" panose="020B0604020202020204" pitchFamily="2" charset="0"/>
              </a:rPr>
              <a:t>:</a:t>
            </a:r>
          </a:p>
          <a:p>
            <a:pPr marL="0" indent="0">
              <a:buNone/>
            </a:pPr>
            <a:endParaRPr lang="fr-FR" sz="700" dirty="0" smtClean="0">
              <a:latin typeface="Helvetica" panose="020B0604020202020204" pitchFamily="2" charset="0"/>
            </a:endParaRPr>
          </a:p>
          <a:p>
            <a:pPr marL="717550">
              <a:buFontTx/>
              <a:buChar char="-"/>
            </a:pPr>
            <a:r>
              <a:rPr lang="fr-FR" sz="2200" dirty="0" smtClean="0">
                <a:latin typeface="Helvetica" panose="020B0604020202020204" pitchFamily="2" charset="0"/>
              </a:rPr>
              <a:t>l'informatique quantique</a:t>
            </a:r>
          </a:p>
          <a:p>
            <a:pPr marL="717550">
              <a:buFontTx/>
              <a:buChar char="-"/>
            </a:pPr>
            <a:endParaRPr lang="fr-FR" sz="900" dirty="0" smtClean="0">
              <a:latin typeface="Helvetica" panose="020B0604020202020204" pitchFamily="2" charset="0"/>
            </a:endParaRPr>
          </a:p>
          <a:p>
            <a:pPr marL="717550">
              <a:buFontTx/>
              <a:buChar char="-"/>
            </a:pPr>
            <a:r>
              <a:rPr lang="fr-FR" sz="2200" dirty="0" smtClean="0">
                <a:latin typeface="Helvetica" panose="020B0604020202020204" pitchFamily="2" charset="0"/>
              </a:rPr>
              <a:t>simulation quantique</a:t>
            </a:r>
            <a:r>
              <a:rPr lang="fr-FR" sz="2400" dirty="0" smtClean="0">
                <a:latin typeface="Helvetica" panose="020B0604020202020204" pitchFamily="2" charset="0"/>
              </a:rPr>
              <a:t>     </a:t>
            </a:r>
          </a:p>
          <a:p>
            <a:pPr marL="374650" indent="0">
              <a:buNone/>
            </a:pPr>
            <a:endParaRPr lang="fr-FR" sz="900" dirty="0" smtClean="0">
              <a:latin typeface="Helvetica" panose="020B0604020202020204" pitchFamily="2" charset="0"/>
            </a:endParaRPr>
          </a:p>
          <a:p>
            <a:pPr marL="717550">
              <a:buFontTx/>
              <a:buChar char="-"/>
            </a:pPr>
            <a:r>
              <a:rPr lang="fr-FR" sz="2200" dirty="0" smtClean="0">
                <a:latin typeface="Helvetica" panose="020B0604020202020204" pitchFamily="2" charset="0"/>
              </a:rPr>
              <a:t>communication quantique</a:t>
            </a:r>
            <a:r>
              <a:rPr lang="fr-FR" sz="2400" dirty="0" smtClean="0">
                <a:latin typeface="Helvetica" panose="020B0604020202020204" pitchFamily="2" charset="0"/>
              </a:rPr>
              <a:t>  </a:t>
            </a:r>
          </a:p>
          <a:p>
            <a:pPr marL="717550">
              <a:buFontTx/>
              <a:buChar char="-"/>
            </a:pPr>
            <a:endParaRPr lang="fr-FR" sz="900" dirty="0">
              <a:latin typeface="Helvetica" panose="020B0604020202020204" pitchFamily="2" charset="0"/>
            </a:endParaRPr>
          </a:p>
          <a:p>
            <a:pPr marL="717550">
              <a:buFontTx/>
              <a:buChar char="-"/>
            </a:pPr>
            <a:r>
              <a:rPr lang="fr-FR" sz="2200" dirty="0" smtClean="0">
                <a:latin typeface="Helvetica" panose="020B0604020202020204" pitchFamily="2" charset="0"/>
              </a:rPr>
              <a:t>métrologie </a:t>
            </a:r>
            <a:r>
              <a:rPr lang="fr-FR" sz="2200" dirty="0">
                <a:latin typeface="Helvetica" panose="020B0604020202020204" pitchFamily="2" charset="0"/>
              </a:rPr>
              <a:t>quantique et détection</a:t>
            </a:r>
            <a:endParaRPr lang="fr-FR" sz="2200" dirty="0" smtClean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fr-FR" sz="3000" dirty="0" smtClean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fr-FR" sz="900" dirty="0" smtClean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fr-FR" sz="1500" dirty="0" smtClean="0">
                <a:latin typeface="Helvetica" panose="020B0604020202020204" pitchFamily="2" charset="0"/>
              </a:rPr>
              <a:t>Fleuron </a:t>
            </a:r>
            <a:r>
              <a:rPr lang="fr-FR" sz="1500" dirty="0">
                <a:latin typeface="Helvetica" panose="020B0604020202020204" pitchFamily="2" charset="0"/>
              </a:rPr>
              <a:t>des technologies </a:t>
            </a:r>
            <a:r>
              <a:rPr lang="fr-FR" sz="1500" dirty="0" smtClean="0">
                <a:latin typeface="Helvetica" panose="020B0604020202020204" pitchFamily="2" charset="0"/>
              </a:rPr>
              <a:t>quantiques, 23/02/2022, consulté le 21/05/2022</a:t>
            </a:r>
            <a:endParaRPr lang="fr-FR" sz="1500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fr-FR" sz="1500" dirty="0">
                <a:latin typeface="Helvetica" panose="020B0604020202020204" pitchFamily="2" charset="0"/>
                <a:hlinkClick r:id="rId2"/>
              </a:rPr>
              <a:t>https://</a:t>
            </a:r>
            <a:r>
              <a:rPr lang="fr-FR" sz="1500" dirty="0" smtClean="0">
                <a:latin typeface="Helvetica" panose="020B0604020202020204" pitchFamily="2" charset="0"/>
                <a:hlinkClick r:id="rId2"/>
              </a:rPr>
              <a:t>digital-strategy.ec.europa.eu/en/policies/quantum-technologies-flagship</a:t>
            </a:r>
            <a:endParaRPr lang="fr-FR" sz="1500" dirty="0" smtClean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32</a:t>
            </a:fld>
            <a:endParaRPr lang="fr-BE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67942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INVESTISSEMENTS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268760"/>
            <a:ext cx="8208912" cy="504056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fr-FR" sz="26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FRANCE</a:t>
            </a:r>
          </a:p>
          <a:p>
            <a:pPr algn="just"/>
            <a:r>
              <a:rPr lang="fr-FR" sz="2200" b="1" dirty="0">
                <a:latin typeface="Helvetica" panose="020B0604020202020204" pitchFamily="2" charset="0"/>
              </a:rPr>
              <a:t>1,8 milliard d'euros</a:t>
            </a:r>
            <a:r>
              <a:rPr lang="fr-FR" sz="2200" dirty="0">
                <a:latin typeface="Helvetica" panose="020B0604020202020204" pitchFamily="2" charset="0"/>
              </a:rPr>
              <a:t>, dont 1 milliard de l’Etat, pour les 5 prochaines </a:t>
            </a:r>
            <a:r>
              <a:rPr lang="fr-FR" sz="2200" dirty="0" smtClean="0">
                <a:latin typeface="Helvetica" panose="020B0604020202020204" pitchFamily="2" charset="0"/>
              </a:rPr>
              <a:t>années</a:t>
            </a:r>
          </a:p>
          <a:p>
            <a:pPr marL="0" indent="0" algn="just">
              <a:buNone/>
            </a:pPr>
            <a:endParaRPr lang="fr-FR" sz="2200" dirty="0" smtClean="0">
              <a:latin typeface="Helvetica" panose="020B0604020202020204" pitchFamily="2" charset="0"/>
            </a:endParaRPr>
          </a:p>
          <a:p>
            <a:pPr marL="717550" algn="just">
              <a:buFontTx/>
              <a:buChar char="-"/>
            </a:pPr>
            <a:r>
              <a:rPr lang="fr-FR" sz="2200" dirty="0" smtClean="0">
                <a:latin typeface="Helvetica" panose="020B0604020202020204" pitchFamily="2" charset="0"/>
              </a:rPr>
              <a:t>Mise </a:t>
            </a:r>
            <a:r>
              <a:rPr lang="fr-FR" sz="2200" dirty="0">
                <a:latin typeface="Helvetica" panose="020B0604020202020204" pitchFamily="2" charset="0"/>
              </a:rPr>
              <a:t>à disposition de nouveaux moyens pour les chercheurs, les start-ups et les industriels, y compris sur la </a:t>
            </a:r>
            <a:r>
              <a:rPr lang="fr-FR" sz="2200" dirty="0" smtClean="0">
                <a:latin typeface="Helvetica" panose="020B0604020202020204" pitchFamily="2" charset="0"/>
              </a:rPr>
              <a:t>formation</a:t>
            </a:r>
          </a:p>
          <a:p>
            <a:pPr marL="717550" algn="just">
              <a:buFontTx/>
              <a:buChar char="-"/>
            </a:pPr>
            <a:endParaRPr lang="fr-FR" sz="900" dirty="0" smtClean="0">
              <a:latin typeface="Helvetica" panose="020B0604020202020204" pitchFamily="2" charset="0"/>
            </a:endParaRPr>
          </a:p>
          <a:p>
            <a:pPr marL="717550" algn="just">
              <a:buFontTx/>
              <a:buChar char="-"/>
            </a:pPr>
            <a:r>
              <a:rPr lang="fr-FR" sz="2200" dirty="0">
                <a:latin typeface="Helvetica" panose="020B0604020202020204" pitchFamily="2" charset="0"/>
              </a:rPr>
              <a:t>Développement de l’informatique </a:t>
            </a:r>
            <a:r>
              <a:rPr lang="fr-FR" sz="2200" dirty="0" smtClean="0">
                <a:latin typeface="Helvetica" panose="020B0604020202020204" pitchFamily="2" charset="0"/>
              </a:rPr>
              <a:t>quantique</a:t>
            </a:r>
          </a:p>
          <a:p>
            <a:pPr marL="717550" algn="just">
              <a:buFontTx/>
              <a:buChar char="-"/>
            </a:pPr>
            <a:endParaRPr lang="fr-FR" sz="900" dirty="0">
              <a:latin typeface="Helvetica" panose="020B0604020202020204" pitchFamily="2" charset="0"/>
            </a:endParaRPr>
          </a:p>
          <a:p>
            <a:pPr marL="717550" algn="just">
              <a:buFontTx/>
              <a:buChar char="-"/>
            </a:pPr>
            <a:r>
              <a:rPr lang="fr-FR" sz="2200" dirty="0" smtClean="0">
                <a:latin typeface="Helvetica" panose="020B0604020202020204" pitchFamily="2" charset="0"/>
              </a:rPr>
              <a:t>Investissements </a:t>
            </a:r>
            <a:r>
              <a:rPr lang="fr-FR" sz="2200" dirty="0">
                <a:latin typeface="Helvetica" panose="020B0604020202020204" pitchFamily="2" charset="0"/>
              </a:rPr>
              <a:t>dans toutes les technologies autour du </a:t>
            </a:r>
            <a:r>
              <a:rPr lang="fr-FR" sz="2200" dirty="0" smtClean="0">
                <a:latin typeface="Helvetica" panose="020B0604020202020204" pitchFamily="2" charset="0"/>
              </a:rPr>
              <a:t>quantique </a:t>
            </a:r>
            <a:r>
              <a:rPr lang="fr-FR" sz="2200" dirty="0">
                <a:latin typeface="Helvetica" panose="020B0604020202020204" pitchFamily="2" charset="0"/>
              </a:rPr>
              <a:t>: communications, capteurs, </a:t>
            </a:r>
            <a:r>
              <a:rPr lang="fr-FR" sz="2200" dirty="0" smtClean="0">
                <a:latin typeface="Helvetica" panose="020B0604020202020204" pitchFamily="2" charset="0"/>
              </a:rPr>
              <a:t>cryptographie</a:t>
            </a:r>
          </a:p>
          <a:p>
            <a:pPr marL="0" indent="0" algn="just">
              <a:buNone/>
            </a:pPr>
            <a:endParaRPr lang="fr-FR" sz="3000" dirty="0" smtClean="0">
              <a:latin typeface="Helvetica" panose="020B0604020202020204" pitchFamily="2" charset="0"/>
            </a:endParaRPr>
          </a:p>
          <a:p>
            <a:pPr marL="0" indent="0" algn="just">
              <a:buNone/>
            </a:pPr>
            <a:r>
              <a:rPr lang="fr-FR" sz="1500" dirty="0">
                <a:latin typeface="Helvetica" panose="020B0604020202020204" pitchFamily="2" charset="0"/>
              </a:rPr>
              <a:t>Présentation de la stratégie nationale sur les technologies </a:t>
            </a:r>
            <a:r>
              <a:rPr lang="fr-FR" sz="1500" dirty="0" smtClean="0">
                <a:latin typeface="Helvetica" panose="020B0604020202020204" pitchFamily="2" charset="0"/>
              </a:rPr>
              <a:t>quantiques, 21/01/2021, consulté le 21/05/2022</a:t>
            </a:r>
          </a:p>
          <a:p>
            <a:pPr marL="0" indent="0" algn="just">
              <a:buNone/>
            </a:pPr>
            <a:r>
              <a:rPr lang="fr-FR" sz="1500" dirty="0">
                <a:latin typeface="Helvetica" panose="020B0604020202020204" pitchFamily="2" charset="0"/>
                <a:hlinkClick r:id="rId2"/>
              </a:rPr>
              <a:t>https://</a:t>
            </a:r>
            <a:r>
              <a:rPr lang="fr-FR" sz="1500" dirty="0" smtClean="0">
                <a:latin typeface="Helvetica" panose="020B0604020202020204" pitchFamily="2" charset="0"/>
                <a:hlinkClick r:id="rId2"/>
              </a:rPr>
              <a:t>www.elysee.fr/emmanuel-macron/2021/01/21/presentation-de-la-strategie-nationale-sur-les-technologies-quantiques</a:t>
            </a:r>
            <a:endParaRPr lang="fr-FR" sz="1500" dirty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33</a:t>
            </a:fld>
            <a:endParaRPr lang="fr-BE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0056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MATERIAUX PROMETTEURS </a:t>
            </a:r>
            <a:endParaRPr lang="fr-FR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9552" y="1340768"/>
            <a:ext cx="8147248" cy="47853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Europium (article France Culture)</a:t>
            </a: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Mémoire </a:t>
            </a:r>
            <a:r>
              <a:rPr lang="fr-FR" sz="2000" dirty="0">
                <a:latin typeface="Helvetica" panose="020B0604020202020204" pitchFamily="2" charset="0"/>
              </a:rPr>
              <a:t>quantique stable pendant six </a:t>
            </a:r>
            <a:r>
              <a:rPr lang="fr-FR" sz="2000" dirty="0" smtClean="0">
                <a:latin typeface="Helvetica" panose="020B0604020202020204" pitchFamily="2" charset="0"/>
              </a:rPr>
              <a:t>heures </a:t>
            </a: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Possibilité base </a:t>
            </a:r>
            <a:r>
              <a:rPr lang="fr-FR" sz="2000" dirty="0">
                <a:latin typeface="Helvetica" panose="020B0604020202020204" pitchFamily="2" charset="0"/>
              </a:rPr>
              <a:t>à un </a:t>
            </a:r>
            <a:r>
              <a:rPr lang="fr-FR" sz="2000" b="1" dirty="0">
                <a:latin typeface="Helvetica" panose="020B0604020202020204" pitchFamily="2" charset="0"/>
              </a:rPr>
              <a:t>relais quantique </a:t>
            </a: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Mais maintien champ </a:t>
            </a:r>
            <a:r>
              <a:rPr lang="fr-FR" sz="2000" dirty="0">
                <a:latin typeface="Helvetica" panose="020B0604020202020204" pitchFamily="2" charset="0"/>
              </a:rPr>
              <a:t>magnétique intense à un zéro presque </a:t>
            </a:r>
            <a:r>
              <a:rPr lang="fr-FR" sz="2000" dirty="0" smtClean="0">
                <a:latin typeface="Helvetica" panose="020B0604020202020204" pitchFamily="2" charset="0"/>
              </a:rPr>
              <a:t>absolu</a:t>
            </a:r>
          </a:p>
          <a:p>
            <a:pPr marL="717550" indent="-354013" algn="just">
              <a:buFontTx/>
              <a:buChar char="-"/>
            </a:pPr>
            <a:endParaRPr lang="fr-FR" sz="2000" dirty="0" smtClean="0">
              <a:latin typeface="Helvetica" panose="020B0604020202020204" pitchFamily="2" charset="0"/>
            </a:endParaRPr>
          </a:p>
          <a:p>
            <a:pPr marL="0" indent="0" algn="just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Diamant (stockage Japon)</a:t>
            </a:r>
          </a:p>
          <a:p>
            <a:pPr marL="0" indent="0" algn="just">
              <a:buNone/>
            </a:pPr>
            <a:r>
              <a:rPr lang="fr-FR" sz="2000" dirty="0" smtClean="0">
                <a:latin typeface="Helvetica" panose="020B0604020202020204" pitchFamily="2" charset="0"/>
              </a:rPr>
              <a:t>D’après </a:t>
            </a:r>
            <a:r>
              <a:rPr lang="fr-FR" sz="2000" dirty="0" err="1">
                <a:latin typeface="Helvetica" panose="020B0604020202020204" pitchFamily="2" charset="0"/>
              </a:rPr>
              <a:t>Adamant</a:t>
            </a:r>
            <a:r>
              <a:rPr lang="fr-FR" sz="2000" dirty="0">
                <a:latin typeface="Helvetica" panose="020B0604020202020204" pitchFamily="2" charset="0"/>
              </a:rPr>
              <a:t> </a:t>
            </a:r>
            <a:r>
              <a:rPr lang="fr-FR" sz="2000" dirty="0" err="1" smtClean="0">
                <a:latin typeface="Helvetica" panose="020B0604020202020204" pitchFamily="2" charset="0"/>
              </a:rPr>
              <a:t>Namiki</a:t>
            </a:r>
            <a:r>
              <a:rPr lang="fr-FR" sz="2000" dirty="0">
                <a:latin typeface="Helvetica" panose="020B0604020202020204" pitchFamily="2" charset="0"/>
              </a:rPr>
              <a:t>, </a:t>
            </a:r>
            <a:r>
              <a:rPr lang="fr-FR" sz="2000" dirty="0" err="1">
                <a:latin typeface="Helvetica" panose="020B0604020202020204" pitchFamily="2" charset="0"/>
              </a:rPr>
              <a:t>Precision</a:t>
            </a:r>
            <a:r>
              <a:rPr lang="fr-FR" sz="2000" dirty="0">
                <a:latin typeface="Helvetica" panose="020B0604020202020204" pitchFamily="2" charset="0"/>
              </a:rPr>
              <a:t> </a:t>
            </a:r>
            <a:r>
              <a:rPr lang="fr-FR" sz="2000" dirty="0" err="1">
                <a:latin typeface="Helvetica" panose="020B0604020202020204" pitchFamily="2" charset="0"/>
              </a:rPr>
              <a:t>Jewel</a:t>
            </a:r>
            <a:r>
              <a:rPr lang="fr-FR" sz="2000" dirty="0">
                <a:latin typeface="Helvetica" panose="020B0604020202020204" pitchFamily="2" charset="0"/>
              </a:rPr>
              <a:t> Co, fabricant japonais de composants de </a:t>
            </a:r>
            <a:r>
              <a:rPr lang="fr-FR" sz="2000" dirty="0" smtClean="0">
                <a:latin typeface="Helvetica" panose="020B0604020202020204" pitchFamily="2" charset="0"/>
              </a:rPr>
              <a:t>précision :</a:t>
            </a: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Plaquette </a:t>
            </a:r>
            <a:r>
              <a:rPr lang="fr-FR" sz="2000" dirty="0">
                <a:latin typeface="Helvetica" panose="020B0604020202020204" pitchFamily="2" charset="0"/>
              </a:rPr>
              <a:t>de diamant de 2 pouces </a:t>
            </a:r>
            <a:r>
              <a:rPr lang="fr-FR" sz="2000" dirty="0" smtClean="0">
                <a:latin typeface="Helvetica" panose="020B0604020202020204" pitchFamily="2" charset="0"/>
              </a:rPr>
              <a:t>: </a:t>
            </a:r>
            <a:r>
              <a:rPr lang="fr-FR" sz="2000" b="1" dirty="0" smtClean="0">
                <a:latin typeface="Helvetica" panose="020B0604020202020204" pitchFamily="2" charset="0"/>
              </a:rPr>
              <a:t>mémoire quantique pour </a:t>
            </a:r>
            <a:r>
              <a:rPr lang="fr-FR" sz="2000" b="1" dirty="0">
                <a:latin typeface="Helvetica" panose="020B0604020202020204" pitchFamily="2" charset="0"/>
              </a:rPr>
              <a:t>enregistrer</a:t>
            </a:r>
            <a:r>
              <a:rPr lang="fr-FR" sz="2000" dirty="0">
                <a:latin typeface="Helvetica" panose="020B0604020202020204" pitchFamily="2" charset="0"/>
              </a:rPr>
              <a:t> 1 milliard de disques </a:t>
            </a:r>
            <a:r>
              <a:rPr lang="fr-FR" sz="2000" dirty="0" smtClean="0">
                <a:latin typeface="Helvetica" panose="020B0604020202020204" pitchFamily="2" charset="0"/>
              </a:rPr>
              <a:t>Blu-ray  </a:t>
            </a: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Equivaut </a:t>
            </a:r>
            <a:r>
              <a:rPr lang="fr-FR" sz="2000" dirty="0">
                <a:latin typeface="Helvetica" panose="020B0604020202020204" pitchFamily="2" charset="0"/>
              </a:rPr>
              <a:t>à toutes les données mobiles distribuées dans le monde en une </a:t>
            </a:r>
            <a:r>
              <a:rPr lang="fr-FR" sz="2000" dirty="0" smtClean="0">
                <a:latin typeface="Helvetica" panose="020B0604020202020204" pitchFamily="2" charset="0"/>
              </a:rPr>
              <a:t>journée</a:t>
            </a:r>
            <a:endParaRPr lang="fr-FR" sz="2000" dirty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34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1271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CALCULATEURS MECANIQUES </a:t>
            </a:r>
            <a:endParaRPr lang="fr-FR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9552" y="1340768"/>
            <a:ext cx="8147248" cy="47853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Caractéristiques</a:t>
            </a:r>
          </a:p>
          <a:p>
            <a:pPr marL="0" indent="0">
              <a:buNone/>
            </a:pPr>
            <a:endParaRPr lang="fr-FR" sz="16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A</a:t>
            </a:r>
            <a:r>
              <a:rPr lang="fr-FR" sz="2000" dirty="0" smtClean="0">
                <a:latin typeface="Helvetica" panose="020B0604020202020204" pitchFamily="2" charset="0"/>
              </a:rPr>
              <a:t>rchitecture </a:t>
            </a:r>
            <a:r>
              <a:rPr lang="fr-FR" sz="2000" dirty="0">
                <a:latin typeface="Helvetica" panose="020B0604020202020204" pitchFamily="2" charset="0"/>
              </a:rPr>
              <a:t>physique </a:t>
            </a:r>
            <a:r>
              <a:rPr lang="fr-FR" sz="2000" dirty="0" smtClean="0">
                <a:latin typeface="Helvetica" panose="020B0604020202020204" pitchFamily="2" charset="0"/>
              </a:rPr>
              <a:t>compacte</a:t>
            </a:r>
          </a:p>
          <a:p>
            <a:pPr algn="just"/>
            <a:endParaRPr lang="fr-FR" sz="8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P</a:t>
            </a:r>
            <a:r>
              <a:rPr lang="fr-FR" sz="2000" dirty="0" smtClean="0">
                <a:latin typeface="Helvetica" panose="020B0604020202020204" pitchFamily="2" charset="0"/>
              </a:rPr>
              <a:t>as </a:t>
            </a:r>
            <a:r>
              <a:rPr lang="fr-FR" sz="2000" dirty="0">
                <a:latin typeface="Helvetica" panose="020B0604020202020204" pitchFamily="2" charset="0"/>
              </a:rPr>
              <a:t>facilement évolutives, particulièrement en termes de </a:t>
            </a:r>
            <a:r>
              <a:rPr lang="fr-FR" sz="2000" dirty="0" smtClean="0">
                <a:latin typeface="Helvetica" panose="020B0604020202020204" pitchFamily="2" charset="0"/>
              </a:rPr>
              <a:t>puissance</a:t>
            </a:r>
          </a:p>
          <a:p>
            <a:pPr algn="just"/>
            <a:endParaRPr lang="fr-FR" sz="8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T</a:t>
            </a:r>
            <a:r>
              <a:rPr lang="fr-FR" sz="2000" dirty="0" smtClean="0">
                <a:latin typeface="Helvetica" panose="020B0604020202020204" pitchFamily="2" charset="0"/>
              </a:rPr>
              <a:t>raitements </a:t>
            </a:r>
            <a:r>
              <a:rPr lang="fr-FR" sz="2000" dirty="0">
                <a:latin typeface="Helvetica" panose="020B0604020202020204" pitchFamily="2" charset="0"/>
              </a:rPr>
              <a:t>sont réalisés en série avec des algorithmes dits </a:t>
            </a:r>
            <a:r>
              <a:rPr lang="fr-FR" sz="2000" dirty="0" smtClean="0">
                <a:latin typeface="Helvetica" panose="020B0604020202020204" pitchFamily="2" charset="0"/>
              </a:rPr>
              <a:t>mécaniques </a:t>
            </a:r>
          </a:p>
          <a:p>
            <a:pPr algn="just"/>
            <a:endParaRPr lang="fr-FR" sz="8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D</a:t>
            </a:r>
            <a:r>
              <a:rPr lang="fr-FR" sz="2000" dirty="0" smtClean="0">
                <a:latin typeface="Helvetica" panose="020B0604020202020204" pitchFamily="2" charset="0"/>
              </a:rPr>
              <a:t>onnées mémorisées </a:t>
            </a:r>
            <a:r>
              <a:rPr lang="fr-FR" sz="2000" dirty="0">
                <a:latin typeface="Helvetica" panose="020B0604020202020204" pitchFamily="2" charset="0"/>
              </a:rPr>
              <a:t>par un mécanisme physique tel un écran, des boules, une aiguille… ou sur un support écrit tel un parchemin, du papier… 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 algn="just"/>
            <a:endParaRPr lang="fr-FR" sz="8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C</a:t>
            </a:r>
            <a:r>
              <a:rPr lang="fr-FR" sz="2000" dirty="0" smtClean="0">
                <a:latin typeface="Helvetica" panose="020B0604020202020204" pitchFamily="2" charset="0"/>
              </a:rPr>
              <a:t>apacité </a:t>
            </a:r>
            <a:r>
              <a:rPr lang="fr-FR" sz="2000" dirty="0">
                <a:latin typeface="Helvetica" panose="020B0604020202020204" pitchFamily="2" charset="0"/>
              </a:rPr>
              <a:t>de stockage </a:t>
            </a:r>
            <a:r>
              <a:rPr lang="fr-FR" sz="2000" dirty="0" smtClean="0">
                <a:latin typeface="Helvetica" panose="020B0604020202020204" pitchFamily="2" charset="0"/>
              </a:rPr>
              <a:t>réduite </a:t>
            </a:r>
            <a:r>
              <a:rPr lang="fr-FR" sz="2000" dirty="0">
                <a:latin typeface="Helvetica" panose="020B0604020202020204" pitchFamily="2" charset="0"/>
              </a:rPr>
              <a:t>voire inexistante</a:t>
            </a:r>
            <a:endParaRPr lang="fr-FR" sz="2000" dirty="0" smtClean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35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31124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ORDINATEURS ANALOGIQUES </a:t>
            </a:r>
            <a:endParaRPr lang="fr-FR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11560" y="1268760"/>
            <a:ext cx="8075240" cy="485740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Caractéristiques</a:t>
            </a:r>
          </a:p>
          <a:p>
            <a:pPr marL="0" indent="0">
              <a:buNone/>
            </a:pPr>
            <a:endParaRPr lang="fr-FR" sz="18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Utilisent </a:t>
            </a:r>
            <a:r>
              <a:rPr lang="fr-FR" sz="2000" dirty="0">
                <a:latin typeface="Helvetica" panose="020B0604020202020204" pitchFamily="2" charset="0"/>
              </a:rPr>
              <a:t>des signaux électriques pour réaliser les </a:t>
            </a:r>
            <a:r>
              <a:rPr lang="fr-FR" sz="2000" dirty="0" smtClean="0">
                <a:latin typeface="Helvetica" panose="020B0604020202020204" pitchFamily="2" charset="0"/>
              </a:rPr>
              <a:t>calculs</a:t>
            </a:r>
          </a:p>
          <a:p>
            <a:pPr algn="just"/>
            <a:endParaRPr lang="fr-FR" sz="8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Simulation du système par le circuit </a:t>
            </a:r>
            <a:r>
              <a:rPr lang="fr-FR" sz="2000" dirty="0">
                <a:latin typeface="Helvetica" panose="020B0604020202020204" pitchFamily="2" charset="0"/>
              </a:rPr>
              <a:t>électrique 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 algn="just"/>
            <a:endParaRPr lang="fr-FR" sz="8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Tensions </a:t>
            </a:r>
            <a:r>
              <a:rPr lang="fr-FR" sz="2000" dirty="0">
                <a:latin typeface="Helvetica" panose="020B0604020202020204" pitchFamily="2" charset="0"/>
              </a:rPr>
              <a:t>mesurées aux bornes des composants de ce circuit </a:t>
            </a:r>
            <a:r>
              <a:rPr lang="fr-FR" sz="2000" dirty="0" smtClean="0">
                <a:latin typeface="Helvetica" panose="020B0604020202020204" pitchFamily="2" charset="0"/>
              </a:rPr>
              <a:t>évoluent </a:t>
            </a:r>
            <a:r>
              <a:rPr lang="fr-FR" sz="2000" dirty="0">
                <a:latin typeface="Helvetica" panose="020B0604020202020204" pitchFamily="2" charset="0"/>
              </a:rPr>
              <a:t>comme les variables du </a:t>
            </a:r>
            <a:r>
              <a:rPr lang="fr-FR" sz="2000" dirty="0" smtClean="0">
                <a:latin typeface="Helvetica" panose="020B0604020202020204" pitchFamily="2" charset="0"/>
              </a:rPr>
              <a:t>système</a:t>
            </a:r>
          </a:p>
          <a:p>
            <a:pPr algn="just"/>
            <a:endParaRPr lang="fr-FR" sz="8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Opérations réalisées </a:t>
            </a:r>
            <a:r>
              <a:rPr lang="fr-FR" sz="2000" dirty="0">
                <a:latin typeface="Helvetica" panose="020B0604020202020204" pitchFamily="2" charset="0"/>
              </a:rPr>
              <a:t>à l’aide d’opérateurs analogiques tels que </a:t>
            </a:r>
            <a:r>
              <a:rPr lang="fr-FR" sz="2000" dirty="0" smtClean="0">
                <a:latin typeface="Helvetica" panose="020B0604020202020204" pitchFamily="2" charset="0"/>
              </a:rPr>
              <a:t>le </a:t>
            </a:r>
            <a:r>
              <a:rPr lang="fr-FR" sz="2000" dirty="0">
                <a:latin typeface="Helvetica" panose="020B0604020202020204" pitchFamily="2" charset="0"/>
              </a:rPr>
              <a:t>sommateur </a:t>
            </a:r>
            <a:r>
              <a:rPr lang="fr-FR" sz="2000" dirty="0" smtClean="0">
                <a:latin typeface="Helvetica" panose="020B0604020202020204" pitchFamily="2" charset="0"/>
              </a:rPr>
              <a:t>ou </a:t>
            </a:r>
            <a:r>
              <a:rPr lang="fr-FR" sz="2000" dirty="0">
                <a:latin typeface="Helvetica" panose="020B0604020202020204" pitchFamily="2" charset="0"/>
              </a:rPr>
              <a:t>l’inverseur </a:t>
            </a:r>
            <a:r>
              <a:rPr lang="fr-FR" sz="2000" dirty="0" smtClean="0">
                <a:latin typeface="Helvetica" panose="020B0604020202020204" pitchFamily="2" charset="0"/>
              </a:rPr>
              <a:t>analogiques</a:t>
            </a:r>
          </a:p>
          <a:p>
            <a:pPr algn="just"/>
            <a:endParaRPr lang="fr-FR" sz="800" dirty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Traitements réalisés </a:t>
            </a:r>
            <a:r>
              <a:rPr lang="fr-FR" sz="2000" dirty="0">
                <a:latin typeface="Helvetica" panose="020B0604020202020204" pitchFamily="2" charset="0"/>
              </a:rPr>
              <a:t>en série avec de simples algorithmes </a:t>
            </a:r>
            <a:r>
              <a:rPr lang="fr-FR" sz="2000" dirty="0" smtClean="0">
                <a:latin typeface="Helvetica" panose="020B0604020202020204" pitchFamily="2" charset="0"/>
              </a:rPr>
              <a:t>séquentiels</a:t>
            </a:r>
          </a:p>
          <a:p>
            <a:pPr algn="just"/>
            <a:endParaRPr lang="fr-FR" sz="8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Données stockées </a:t>
            </a:r>
            <a:r>
              <a:rPr lang="fr-FR" sz="2000" dirty="0">
                <a:latin typeface="Helvetica" panose="020B0604020202020204" pitchFamily="2" charset="0"/>
              </a:rPr>
              <a:t>soit de façon écrite, via un listing papier, ou mécanique, via des cartes perforées mécanographiques.</a:t>
            </a:r>
            <a:endParaRPr lang="fr-FR" sz="2000" dirty="0" smtClean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36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3932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6545" y="404664"/>
            <a:ext cx="8229600" cy="1143000"/>
          </a:xfrm>
        </p:spPr>
        <p:txBody>
          <a:bodyPr>
            <a:normAutofit/>
          </a:bodyPr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ORDINATEURS HYBRIDES </a:t>
            </a:r>
            <a:b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</a:br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ANALOGIQUES / NUMERIQUES </a:t>
            </a:r>
            <a:endParaRPr lang="fr-FR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9552" y="1340768"/>
            <a:ext cx="8147248" cy="478539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Caractéristiques</a:t>
            </a:r>
          </a:p>
          <a:p>
            <a:pPr marL="0" indent="0">
              <a:buNone/>
            </a:pPr>
            <a:endParaRPr lang="fr-FR" sz="18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Signaux </a:t>
            </a:r>
            <a:r>
              <a:rPr lang="fr-FR" sz="2000" dirty="0">
                <a:latin typeface="Helvetica" panose="020B0604020202020204" pitchFamily="2" charset="0"/>
              </a:rPr>
              <a:t>d’entrée </a:t>
            </a:r>
            <a:r>
              <a:rPr lang="fr-FR" sz="2000" dirty="0" smtClean="0">
                <a:latin typeface="Helvetica" panose="020B0604020202020204" pitchFamily="2" charset="0"/>
              </a:rPr>
              <a:t>analogiques</a:t>
            </a:r>
            <a:r>
              <a:rPr lang="fr-FR" sz="2000" dirty="0">
                <a:latin typeface="Helvetica" panose="020B0604020202020204" pitchFamily="2" charset="0"/>
              </a:rPr>
              <a:t>, et </a:t>
            </a:r>
            <a:r>
              <a:rPr lang="fr-FR" sz="2000" dirty="0" smtClean="0">
                <a:latin typeface="Helvetica" panose="020B0604020202020204" pitchFamily="2" charset="0"/>
              </a:rPr>
              <a:t>calculs et </a:t>
            </a:r>
            <a:r>
              <a:rPr lang="fr-FR" sz="2000" dirty="0">
                <a:latin typeface="Helvetica" panose="020B0604020202020204" pitchFamily="2" charset="0"/>
              </a:rPr>
              <a:t>résultats </a:t>
            </a:r>
            <a:r>
              <a:rPr lang="fr-FR" sz="2000" dirty="0" smtClean="0">
                <a:latin typeface="Helvetica" panose="020B0604020202020204" pitchFamily="2" charset="0"/>
              </a:rPr>
              <a:t>en binaire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Transistor</a:t>
            </a:r>
            <a:r>
              <a:rPr lang="fr-FR" sz="2000" dirty="0">
                <a:latin typeface="Helvetica" panose="020B0604020202020204" pitchFamily="2" charset="0"/>
              </a:rPr>
              <a:t>, alors que juste avant </a:t>
            </a:r>
            <a:r>
              <a:rPr lang="fr-FR" sz="2000" dirty="0" smtClean="0">
                <a:latin typeface="Helvetica" panose="020B0604020202020204" pitchFamily="2" charset="0"/>
              </a:rPr>
              <a:t>circuits </a:t>
            </a:r>
            <a:r>
              <a:rPr lang="fr-FR" sz="2000" dirty="0">
                <a:latin typeface="Helvetica" panose="020B0604020202020204" pitchFamily="2" charset="0"/>
              </a:rPr>
              <a:t>électriques, </a:t>
            </a:r>
            <a:r>
              <a:rPr lang="fr-FR" sz="2000" dirty="0" smtClean="0">
                <a:latin typeface="Helvetica" panose="020B0604020202020204" pitchFamily="2" charset="0"/>
              </a:rPr>
              <a:t>relais </a:t>
            </a:r>
            <a:r>
              <a:rPr lang="fr-FR" sz="2000" dirty="0">
                <a:latin typeface="Helvetica" panose="020B0604020202020204" pitchFamily="2" charset="0"/>
              </a:rPr>
              <a:t>et </a:t>
            </a:r>
            <a:r>
              <a:rPr lang="fr-FR" sz="2000" dirty="0" smtClean="0">
                <a:latin typeface="Helvetica" panose="020B0604020202020204" pitchFamily="2" charset="0"/>
              </a:rPr>
              <a:t>lampes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Portes </a:t>
            </a:r>
            <a:r>
              <a:rPr lang="fr-FR" sz="2000" dirty="0">
                <a:latin typeface="Helvetica" panose="020B0604020202020204" pitchFamily="2" charset="0"/>
              </a:rPr>
              <a:t>analogiques </a:t>
            </a:r>
            <a:r>
              <a:rPr lang="fr-FR" sz="2000" dirty="0" smtClean="0">
                <a:latin typeface="Helvetica" panose="020B0604020202020204" pitchFamily="2" charset="0"/>
              </a:rPr>
              <a:t>: interrupteurs </a:t>
            </a:r>
            <a:r>
              <a:rPr lang="fr-FR" sz="2000" dirty="0">
                <a:latin typeface="Helvetica" panose="020B0604020202020204" pitchFamily="2" charset="0"/>
              </a:rPr>
              <a:t>électroniques capables de commuter des signaux </a:t>
            </a:r>
            <a:r>
              <a:rPr lang="fr-FR" sz="2000" dirty="0" smtClean="0">
                <a:latin typeface="Helvetica" panose="020B0604020202020204" pitchFamily="2" charset="0"/>
              </a:rPr>
              <a:t>analogiques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Encombrement </a:t>
            </a:r>
            <a:r>
              <a:rPr lang="fr-FR" sz="2000" dirty="0">
                <a:latin typeface="Helvetica" panose="020B0604020202020204" pitchFamily="2" charset="0"/>
              </a:rPr>
              <a:t>important 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A</a:t>
            </a:r>
            <a:r>
              <a:rPr lang="fr-FR" sz="2000" dirty="0" smtClean="0">
                <a:latin typeface="Helvetica" panose="020B0604020202020204" pitchFamily="2" charset="0"/>
              </a:rPr>
              <a:t>rchitecture </a:t>
            </a:r>
            <a:r>
              <a:rPr lang="fr-FR" sz="2000" dirty="0">
                <a:latin typeface="Helvetica" panose="020B0604020202020204" pitchFamily="2" charset="0"/>
              </a:rPr>
              <a:t>physique </a:t>
            </a:r>
            <a:r>
              <a:rPr lang="fr-FR" sz="2000" dirty="0" smtClean="0">
                <a:latin typeface="Helvetica" panose="020B0604020202020204" pitchFamily="2" charset="0"/>
              </a:rPr>
              <a:t>centralisée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A</a:t>
            </a:r>
            <a:r>
              <a:rPr lang="fr-FR" sz="2000" dirty="0" smtClean="0">
                <a:latin typeface="Helvetica" panose="020B0604020202020204" pitchFamily="2" charset="0"/>
              </a:rPr>
              <a:t>lgorithmes définis </a:t>
            </a:r>
            <a:r>
              <a:rPr lang="fr-FR" sz="2000" dirty="0">
                <a:latin typeface="Helvetica" panose="020B0604020202020204" pitchFamily="2" charset="0"/>
              </a:rPr>
              <a:t>pour résoudre un problème </a:t>
            </a:r>
            <a:r>
              <a:rPr lang="fr-FR" sz="2000" dirty="0" smtClean="0">
                <a:latin typeface="Helvetica" panose="020B0604020202020204" pitchFamily="2" charset="0"/>
              </a:rPr>
              <a:t>particulier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A</a:t>
            </a:r>
            <a:r>
              <a:rPr lang="fr-FR" sz="2000" dirty="0" smtClean="0">
                <a:latin typeface="Helvetica" panose="020B0604020202020204" pitchFamily="2" charset="0"/>
              </a:rPr>
              <a:t>pplications dédiées</a:t>
            </a:r>
            <a:r>
              <a:rPr lang="fr-FR" sz="2000" dirty="0">
                <a:latin typeface="Helvetica" panose="020B0604020202020204" pitchFamily="2" charset="0"/>
              </a:rPr>
              <a:t>, mais </a:t>
            </a:r>
            <a:r>
              <a:rPr lang="fr-FR" sz="2000" dirty="0" smtClean="0">
                <a:latin typeface="Helvetica" panose="020B0604020202020204" pitchFamily="2" charset="0"/>
              </a:rPr>
              <a:t>modifiables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D</a:t>
            </a:r>
            <a:r>
              <a:rPr lang="fr-FR" sz="2000" dirty="0" smtClean="0">
                <a:latin typeface="Helvetica" panose="020B0604020202020204" pitchFamily="2" charset="0"/>
              </a:rPr>
              <a:t>ébut </a:t>
            </a:r>
            <a:r>
              <a:rPr lang="fr-FR" sz="2000" dirty="0">
                <a:latin typeface="Helvetica" panose="020B0604020202020204" pitchFamily="2" charset="0"/>
              </a:rPr>
              <a:t>des traitements réalisés en </a:t>
            </a:r>
            <a:r>
              <a:rPr lang="fr-FR" sz="2000" dirty="0" smtClean="0">
                <a:latin typeface="Helvetica" panose="020B0604020202020204" pitchFamily="2" charset="0"/>
              </a:rPr>
              <a:t>parallèle</a:t>
            </a:r>
          </a:p>
          <a:p>
            <a:pPr algn="just"/>
            <a:endParaRPr lang="fr-FR" sz="2000" dirty="0" smtClean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37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26385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ORDINATEURS NUMERIQUES </a:t>
            </a:r>
            <a:endParaRPr lang="fr-FR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9552" y="1340768"/>
            <a:ext cx="8147248" cy="478539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Caractéristiques</a:t>
            </a:r>
          </a:p>
          <a:p>
            <a:pPr marL="0" indent="0">
              <a:buNone/>
            </a:pPr>
            <a:endParaRPr lang="fr-FR" sz="18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Signaux </a:t>
            </a:r>
            <a:r>
              <a:rPr lang="fr-FR" sz="2000" dirty="0">
                <a:latin typeface="Helvetica" panose="020B0604020202020204" pitchFamily="2" charset="0"/>
              </a:rPr>
              <a:t>d’entrée, </a:t>
            </a:r>
            <a:r>
              <a:rPr lang="fr-FR" sz="2000" dirty="0" smtClean="0">
                <a:latin typeface="Helvetica" panose="020B0604020202020204" pitchFamily="2" charset="0"/>
              </a:rPr>
              <a:t>calculs </a:t>
            </a:r>
            <a:r>
              <a:rPr lang="fr-FR" sz="2000" dirty="0">
                <a:latin typeface="Helvetica" panose="020B0604020202020204" pitchFamily="2" charset="0"/>
              </a:rPr>
              <a:t>et </a:t>
            </a:r>
            <a:r>
              <a:rPr lang="fr-FR" sz="2000" dirty="0" smtClean="0">
                <a:latin typeface="Helvetica" panose="020B0604020202020204" pitchFamily="2" charset="0"/>
              </a:rPr>
              <a:t>résultats </a:t>
            </a:r>
            <a:r>
              <a:rPr lang="fr-FR" sz="2000" dirty="0">
                <a:latin typeface="Helvetica" panose="020B0604020202020204" pitchFamily="2" charset="0"/>
              </a:rPr>
              <a:t>en </a:t>
            </a:r>
            <a:r>
              <a:rPr lang="fr-FR" sz="2000" dirty="0" smtClean="0">
                <a:latin typeface="Helvetica" panose="020B0604020202020204" pitchFamily="2" charset="0"/>
              </a:rPr>
              <a:t>binaire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1ers microprocesseurs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Circuits </a:t>
            </a:r>
            <a:r>
              <a:rPr lang="fr-FR" sz="2000" dirty="0">
                <a:latin typeface="Helvetica" panose="020B0604020202020204" pitchFamily="2" charset="0"/>
              </a:rPr>
              <a:t>intégrés construits sur une puce </a:t>
            </a:r>
            <a:r>
              <a:rPr lang="fr-FR" sz="2000" dirty="0" smtClean="0">
                <a:latin typeface="Helvetica" panose="020B0604020202020204" pitchFamily="2" charset="0"/>
              </a:rPr>
              <a:t>permettant </a:t>
            </a:r>
            <a:r>
              <a:rPr lang="fr-FR" sz="2000" dirty="0">
                <a:latin typeface="Helvetica" panose="020B0604020202020204" pitchFamily="2" charset="0"/>
              </a:rPr>
              <a:t>d’effectuer des fonctions arithmétiques, logiques et de contrôle sur cette seule </a:t>
            </a:r>
            <a:r>
              <a:rPr lang="fr-FR" sz="2000" dirty="0" smtClean="0">
                <a:latin typeface="Helvetica" panose="020B0604020202020204" pitchFamily="2" charset="0"/>
              </a:rPr>
              <a:t>puce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Opérations </a:t>
            </a:r>
            <a:r>
              <a:rPr lang="fr-FR" sz="2000" dirty="0">
                <a:latin typeface="Helvetica" panose="020B0604020202020204" pitchFamily="2" charset="0"/>
              </a:rPr>
              <a:t>logiques </a:t>
            </a:r>
            <a:r>
              <a:rPr lang="fr-FR" sz="2000" dirty="0" smtClean="0">
                <a:latin typeface="Helvetica" panose="020B0604020202020204" pitchFamily="2" charset="0"/>
              </a:rPr>
              <a:t>effectuées </a:t>
            </a:r>
            <a:r>
              <a:rPr lang="fr-FR" sz="2000" dirty="0">
                <a:latin typeface="Helvetica" panose="020B0604020202020204" pitchFamily="2" charset="0"/>
              </a:rPr>
              <a:t>par des portes </a:t>
            </a:r>
            <a:r>
              <a:rPr lang="fr-FR" sz="2000" dirty="0" smtClean="0">
                <a:latin typeface="Helvetica" panose="020B0604020202020204" pitchFamily="2" charset="0"/>
              </a:rPr>
              <a:t>logiques (AND, OR, NOT, NAND, NOR, XOR)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 smtClean="0">
                <a:latin typeface="Helvetica" panose="020B0604020202020204" pitchFamily="2" charset="0"/>
              </a:rPr>
              <a:t>De plus en plus petits et puissants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Plusieurs algorithmes </a:t>
            </a:r>
            <a:r>
              <a:rPr lang="fr-FR" sz="2000" dirty="0" smtClean="0">
                <a:latin typeface="Helvetica" panose="020B0604020202020204" pitchFamily="2" charset="0"/>
              </a:rPr>
              <a:t>exécutables </a:t>
            </a:r>
            <a:r>
              <a:rPr lang="fr-FR" sz="2000" dirty="0">
                <a:latin typeface="Helvetica" panose="020B0604020202020204" pitchFamily="2" charset="0"/>
              </a:rPr>
              <a:t>simultanément : </a:t>
            </a:r>
            <a:r>
              <a:rPr lang="fr-FR" sz="2000" dirty="0" smtClean="0">
                <a:latin typeface="Helvetica" panose="020B0604020202020204" pitchFamily="2" charset="0"/>
              </a:rPr>
              <a:t>début </a:t>
            </a:r>
            <a:r>
              <a:rPr lang="fr-FR" sz="2000" dirty="0">
                <a:latin typeface="Helvetica" panose="020B0604020202020204" pitchFamily="2" charset="0"/>
              </a:rPr>
              <a:t>du </a:t>
            </a:r>
            <a:r>
              <a:rPr lang="fr-FR" sz="2000" dirty="0" smtClean="0">
                <a:latin typeface="Helvetica" panose="020B0604020202020204" pitchFamily="2" charset="0"/>
              </a:rPr>
              <a:t>parallélisme</a:t>
            </a:r>
          </a:p>
          <a:p>
            <a:pPr algn="just"/>
            <a:endParaRPr lang="fr-FR" sz="6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latin typeface="Helvetica" panose="020B0604020202020204" pitchFamily="2" charset="0"/>
              </a:rPr>
              <a:t>Interconnexion flotte de </a:t>
            </a:r>
            <a:r>
              <a:rPr lang="fr-FR" sz="2000" dirty="0" smtClean="0">
                <a:latin typeface="Helvetica" panose="020B0604020202020204" pitchFamily="2" charset="0"/>
              </a:rPr>
              <a:t>machines en réseau</a:t>
            </a:r>
            <a:endParaRPr lang="fr-FR" sz="2000" dirty="0">
              <a:latin typeface="Helvetica" panose="020B0604020202020204" pitchFamily="2" charset="0"/>
            </a:endParaRPr>
          </a:p>
          <a:p>
            <a:pPr algn="just"/>
            <a:endParaRPr lang="fr-FR" sz="2000" dirty="0" smtClean="0">
              <a:latin typeface="Helvetica" panose="020B0604020202020204" pitchFamily="2" charset="0"/>
            </a:endParaRPr>
          </a:p>
          <a:p>
            <a:pPr algn="just"/>
            <a:endParaRPr lang="fr-FR" sz="2000" dirty="0" smtClean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38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2373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ARCHITECTURE « VON NEUMANN »</a:t>
            </a:r>
            <a:endParaRPr lang="fr-FR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9552" y="1268760"/>
            <a:ext cx="8147248" cy="485740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24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fr-FR" sz="24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fr-FR" sz="24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fr-FR" sz="24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fr-FR" sz="24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Unité </a:t>
            </a:r>
            <a:r>
              <a:rPr lang="fr-FR" sz="2000" dirty="0">
                <a:solidFill>
                  <a:srgbClr val="0070C0"/>
                </a:solidFill>
                <a:latin typeface="Helvetica" panose="020B0604020202020204" pitchFamily="2" charset="0"/>
              </a:rPr>
              <a:t>de contrôle </a:t>
            </a:r>
            <a:r>
              <a:rPr lang="fr-FR" sz="2000" dirty="0" smtClean="0">
                <a:latin typeface="Helvetica" panose="020B0604020202020204" pitchFamily="2" charset="0"/>
              </a:rPr>
              <a:t>: lire </a:t>
            </a:r>
            <a:r>
              <a:rPr lang="fr-FR" sz="2000" dirty="0">
                <a:latin typeface="Helvetica" panose="020B0604020202020204" pitchFamily="2" charset="0"/>
              </a:rPr>
              <a:t>et décoder les instructions </a:t>
            </a:r>
            <a:endParaRPr lang="fr-FR" sz="2000" dirty="0" smtClean="0">
              <a:latin typeface="Helvetica" panose="020B0604020202020204" pitchFamily="2" charset="0"/>
            </a:endParaRPr>
          </a:p>
          <a:p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Unité </a:t>
            </a:r>
            <a:r>
              <a:rPr lang="fr-FR" sz="2000" dirty="0">
                <a:solidFill>
                  <a:srgbClr val="0070C0"/>
                </a:solidFill>
                <a:latin typeface="Helvetica" panose="020B0604020202020204" pitchFamily="2" charset="0"/>
              </a:rPr>
              <a:t>arithmétique et logique </a:t>
            </a:r>
            <a:r>
              <a:rPr lang="fr-FR" sz="2000" dirty="0" smtClean="0">
                <a:latin typeface="Helvetica" panose="020B0604020202020204" pitchFamily="2" charset="0"/>
              </a:rPr>
              <a:t>: réalisation des calculs</a:t>
            </a:r>
          </a:p>
          <a:p>
            <a:pPr algn="just"/>
            <a:r>
              <a:rPr lang="fr-FR" sz="2000" dirty="0">
                <a:solidFill>
                  <a:srgbClr val="0070C0"/>
                </a:solidFill>
                <a:latin typeface="Helvetica" panose="020B0604020202020204" pitchFamily="2" charset="0"/>
              </a:rPr>
              <a:t>M</a:t>
            </a:r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émoire</a:t>
            </a:r>
            <a:r>
              <a:rPr lang="fr-FR" sz="2000" dirty="0" smtClean="0">
                <a:latin typeface="Helvetica" panose="020B0604020202020204" pitchFamily="2" charset="0"/>
              </a:rPr>
              <a:t> : stocker </a:t>
            </a:r>
            <a:r>
              <a:rPr lang="fr-FR" sz="2000" dirty="0">
                <a:latin typeface="Helvetica" panose="020B0604020202020204" pitchFamily="2" charset="0"/>
              </a:rPr>
              <a:t>les opérandes et les résultats des calculs en sortie de l'unité arithmétique logique. </a:t>
            </a:r>
            <a:endParaRPr lang="fr-FR" sz="2000" dirty="0" smtClean="0">
              <a:latin typeface="Helvetica" panose="020B0604020202020204" pitchFamily="2" charset="0"/>
            </a:endParaRPr>
          </a:p>
          <a:p>
            <a:pPr algn="just"/>
            <a:r>
              <a:rPr lang="fr-FR" sz="2000" dirty="0">
                <a:solidFill>
                  <a:srgbClr val="0070C0"/>
                </a:solidFill>
                <a:latin typeface="Helvetica" panose="020B0604020202020204" pitchFamily="2" charset="0"/>
              </a:rPr>
              <a:t>M</a:t>
            </a:r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écanismes d’entrée-sortie </a:t>
            </a:r>
            <a:r>
              <a:rPr lang="fr-FR" sz="2000" dirty="0" smtClean="0">
                <a:latin typeface="Helvetica" panose="020B0604020202020204" pitchFamily="2" charset="0"/>
              </a:rPr>
              <a:t>: communiquer </a:t>
            </a:r>
            <a:r>
              <a:rPr lang="fr-FR" sz="2000" dirty="0">
                <a:latin typeface="Helvetica" panose="020B0604020202020204" pitchFamily="2" charset="0"/>
              </a:rPr>
              <a:t>avec le monde extérieur</a:t>
            </a:r>
            <a:endParaRPr lang="fr-FR" sz="2000" dirty="0" smtClean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39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8320" y="1124744"/>
            <a:ext cx="522605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Rectangle 9"/>
          <p:cNvSpPr/>
          <p:nvPr/>
        </p:nvSpPr>
        <p:spPr>
          <a:xfrm>
            <a:off x="611560" y="5913396"/>
            <a:ext cx="53468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fr-FR" sz="1400" dirty="0">
                <a:solidFill>
                  <a:prstClr val="black"/>
                </a:solidFill>
                <a:latin typeface="Helvetica" panose="020B0604020202020204" pitchFamily="2" charset="0"/>
              </a:rPr>
              <a:t>Sacha </a:t>
            </a:r>
            <a:r>
              <a:rPr lang="fr-FR" sz="1400" dirty="0" err="1">
                <a:solidFill>
                  <a:prstClr val="black"/>
                </a:solidFill>
                <a:latin typeface="Helvetica" panose="020B0604020202020204" pitchFamily="2" charset="0"/>
              </a:rPr>
              <a:t>Krakowiak</a:t>
            </a:r>
            <a:r>
              <a:rPr lang="fr-FR" sz="1400" dirty="0">
                <a:solidFill>
                  <a:prstClr val="black"/>
                </a:solidFill>
                <a:latin typeface="Helvetica" panose="020B0604020202020204" pitchFamily="2" charset="0"/>
              </a:rPr>
              <a:t> </a:t>
            </a:r>
            <a:r>
              <a:rPr lang="fr-FR" sz="1400" dirty="0" smtClean="0">
                <a:solidFill>
                  <a:prstClr val="black"/>
                </a:solidFill>
                <a:latin typeface="Helvetica" panose="020B0604020202020204" pitchFamily="2" charset="0"/>
              </a:rPr>
              <a:t>- 2011</a:t>
            </a:r>
          </a:p>
          <a:p>
            <a:pPr lvl="0"/>
            <a:r>
              <a:rPr lang="fr-FR" sz="1400" dirty="0">
                <a:latin typeface="Helvetica" panose="020B0604020202020204" pitchFamily="2" charset="0"/>
                <a:hlinkClick r:id="rId4"/>
              </a:rPr>
              <a:t>https://interstices.info/le-modele-darchitecture-de-von-neumann</a:t>
            </a:r>
            <a:r>
              <a:rPr lang="fr-FR" sz="1400" dirty="0" smtClean="0">
                <a:latin typeface="Helvetica" panose="020B0604020202020204" pitchFamily="2" charset="0"/>
                <a:hlinkClick r:id="rId4"/>
              </a:rPr>
              <a:t>/</a:t>
            </a:r>
            <a:endParaRPr lang="fr-FR" sz="1400" dirty="0" smtClean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644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sz="40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PLAN</a:t>
            </a:r>
            <a:endParaRPr lang="fr-FR" b="1" dirty="0">
              <a:solidFill>
                <a:srgbClr val="1F4E79"/>
              </a:solidFill>
              <a:latin typeface="Helvetica" panose="020B0604020202020204" pitchFamily="2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fr-FR" sz="2400" dirty="0" smtClean="0">
                <a:solidFill>
                  <a:srgbClr val="1F4E79"/>
                </a:solidFill>
                <a:latin typeface="Helvetica" panose="020B0604020202020204" pitchFamily="2" charset="0"/>
              </a:rPr>
              <a:t>INTRODUCTION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FR" sz="2400" dirty="0" smtClean="0">
                <a:solidFill>
                  <a:srgbClr val="1F4E79"/>
                </a:solidFill>
                <a:latin typeface="Helvetica" panose="020B0604020202020204" pitchFamily="2" charset="0"/>
              </a:rPr>
              <a:t>1. </a:t>
            </a:r>
            <a:r>
              <a:rPr lang="fr-FR" sz="2400" dirty="0">
                <a:solidFill>
                  <a:srgbClr val="1F4E79"/>
                </a:solidFill>
                <a:latin typeface="Helvetica" panose="020B0604020202020204" pitchFamily="2" charset="0"/>
              </a:rPr>
              <a:t>PANORAMA DES GENERATIONS D’ORDINATEURS</a:t>
            </a:r>
            <a:endParaRPr lang="fr-FR" sz="2400" dirty="0" smtClean="0">
              <a:solidFill>
                <a:srgbClr val="1F4E79"/>
              </a:solidFill>
              <a:latin typeface="Helvetica" panose="020B0604020202020204" pitchFamily="2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2400" dirty="0" smtClean="0">
                <a:solidFill>
                  <a:srgbClr val="1F4E79"/>
                </a:solidFill>
                <a:latin typeface="Helvetica" panose="020B0604020202020204" pitchFamily="2" charset="0"/>
              </a:rPr>
              <a:t>2. L’ORDINATEUR </a:t>
            </a:r>
            <a:r>
              <a:rPr lang="fr-FR" sz="2400" dirty="0">
                <a:solidFill>
                  <a:srgbClr val="1F4E79"/>
                </a:solidFill>
                <a:latin typeface="Helvetica" panose="020B0604020202020204" pitchFamily="2" charset="0"/>
              </a:rPr>
              <a:t>QUANTIQUE</a:t>
            </a:r>
            <a:endParaRPr lang="fr-FR" sz="2400" dirty="0" smtClean="0">
              <a:solidFill>
                <a:srgbClr val="1F4E79"/>
              </a:solidFill>
              <a:latin typeface="Helvetica" panose="020B0604020202020204" pitchFamily="2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2400" dirty="0" smtClean="0">
                <a:solidFill>
                  <a:srgbClr val="1F4E79"/>
                </a:solidFill>
                <a:latin typeface="Helvetica" panose="020B0604020202020204" pitchFamily="2" charset="0"/>
              </a:rPr>
              <a:t>3</a:t>
            </a:r>
            <a:r>
              <a:rPr lang="fr-FR" sz="2400" dirty="0">
                <a:solidFill>
                  <a:srgbClr val="1F4E79"/>
                </a:solidFill>
                <a:latin typeface="Helvetica" panose="020B0604020202020204" pitchFamily="2" charset="0"/>
              </a:rPr>
              <a:t>. CAS D’APPLICATION EN CRYPTOLOGIE</a:t>
            </a:r>
            <a:endParaRPr lang="fr-FR" sz="2400" dirty="0" smtClean="0">
              <a:solidFill>
                <a:srgbClr val="1F4E79"/>
              </a:solidFill>
              <a:latin typeface="Helvetica" panose="020B0604020202020204" pitchFamily="2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2400" dirty="0" smtClean="0">
                <a:solidFill>
                  <a:srgbClr val="1F4E79"/>
                </a:solidFill>
                <a:latin typeface="Helvetica" panose="020B0604020202020204" pitchFamily="2" charset="0"/>
              </a:rPr>
              <a:t>CONCLUSION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FR" sz="2400" dirty="0" smtClean="0">
                <a:solidFill>
                  <a:srgbClr val="1F4E79"/>
                </a:solidFill>
                <a:latin typeface="Helvetica" panose="020B0604020202020204" pitchFamily="2" charset="0"/>
              </a:rPr>
              <a:t>REFERENCES</a:t>
            </a:r>
            <a:endParaRPr lang="fr-FR" sz="2400" dirty="0">
              <a:solidFill>
                <a:srgbClr val="1F4E79"/>
              </a:solidFill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4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94258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76673"/>
            <a:ext cx="8229600" cy="1010516"/>
          </a:xfrm>
        </p:spPr>
        <p:txBody>
          <a:bodyPr>
            <a:normAutofit/>
          </a:bodyPr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LES LIMITES DE LA MINIATURISATION DES TRANSISTORS</a:t>
            </a:r>
            <a:endParaRPr lang="fr-FR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19256" cy="4637112"/>
          </a:xfrm>
        </p:spPr>
        <p:txBody>
          <a:bodyPr>
            <a:normAutofit fontScale="47500" lnSpcReduction="20000"/>
          </a:bodyPr>
          <a:lstStyle/>
          <a:p>
            <a:r>
              <a:rPr lang="fr-FR" sz="4200" dirty="0" smtClean="0">
                <a:latin typeface="Helvetica" panose="020B0604020202020204" pitchFamily="2" charset="0"/>
              </a:rPr>
              <a:t>Délai de fabrication allongé</a:t>
            </a:r>
          </a:p>
          <a:p>
            <a:r>
              <a:rPr lang="fr-FR" sz="4200" dirty="0" smtClean="0">
                <a:latin typeface="Helvetica" panose="020B0604020202020204" pitchFamily="2" charset="0"/>
              </a:rPr>
              <a:t>Effet tunnel non maîtrisable en dessous d’une certaine taille</a:t>
            </a:r>
          </a:p>
          <a:p>
            <a:endParaRPr lang="fr-FR" sz="3400" dirty="0" smtClean="0">
              <a:latin typeface="Helvetica" panose="020B0604020202020204" pitchFamily="2" charset="0"/>
            </a:endParaRPr>
          </a:p>
          <a:p>
            <a:endParaRPr lang="fr-FR" sz="2400" dirty="0">
              <a:latin typeface="Helvetica" panose="020B0604020202020204" pitchFamily="2" charset="0"/>
            </a:endParaRPr>
          </a:p>
          <a:p>
            <a:endParaRPr lang="fr-FR" sz="2400" dirty="0" smtClean="0">
              <a:latin typeface="Helvetica" panose="020B0604020202020204" pitchFamily="2" charset="0"/>
            </a:endParaRPr>
          </a:p>
          <a:p>
            <a:endParaRPr lang="fr-FR" sz="2400" dirty="0" smtClean="0">
              <a:latin typeface="Helvetica" panose="020B0604020202020204" pitchFamily="2" charset="0"/>
            </a:endParaRPr>
          </a:p>
          <a:p>
            <a:endParaRPr lang="fr-FR" sz="2400" dirty="0">
              <a:latin typeface="Helvetica" panose="020B0604020202020204" pitchFamily="2" charset="0"/>
            </a:endParaRPr>
          </a:p>
          <a:p>
            <a:endParaRPr lang="fr-FR" sz="2400" dirty="0" smtClean="0">
              <a:latin typeface="Helvetica" panose="020B0604020202020204" pitchFamily="2" charset="0"/>
            </a:endParaRPr>
          </a:p>
          <a:p>
            <a:endParaRPr lang="fr-FR" sz="2400" dirty="0">
              <a:latin typeface="Helvetica" panose="020B0604020202020204" pitchFamily="2" charset="0"/>
            </a:endParaRPr>
          </a:p>
          <a:p>
            <a:endParaRPr lang="fr-FR" sz="2400" dirty="0" smtClean="0">
              <a:latin typeface="Helvetica" panose="020B0604020202020204" pitchFamily="2" charset="0"/>
            </a:endParaRPr>
          </a:p>
          <a:p>
            <a:endParaRPr lang="fr-FR" sz="2400" dirty="0">
              <a:latin typeface="Helvetica" panose="020B0604020202020204" pitchFamily="2" charset="0"/>
            </a:endParaRPr>
          </a:p>
          <a:p>
            <a:endParaRPr lang="fr-FR" sz="2400" dirty="0" smtClean="0">
              <a:latin typeface="Helvetica" panose="020B0604020202020204" pitchFamily="2" charset="0"/>
            </a:endParaRPr>
          </a:p>
          <a:p>
            <a:endParaRPr lang="fr-FR" sz="2400" dirty="0">
              <a:latin typeface="Helvetica" panose="020B0604020202020204" pitchFamily="2" charset="0"/>
            </a:endParaRPr>
          </a:p>
          <a:p>
            <a:endParaRPr lang="fr-FR" sz="2400" dirty="0" smtClean="0">
              <a:latin typeface="Helvetica" panose="020B0604020202020204" pitchFamily="2" charset="0"/>
            </a:endParaRPr>
          </a:p>
          <a:p>
            <a:endParaRPr lang="fr-FR" sz="2400" dirty="0" smtClean="0">
              <a:latin typeface="Helvetica" panose="020B0604020202020204" pitchFamily="2" charset="0"/>
            </a:endParaRPr>
          </a:p>
          <a:p>
            <a:pPr marL="0" lvl="0" indent="0">
              <a:buNone/>
            </a:pPr>
            <a:endParaRPr lang="fr-FR" sz="2400" dirty="0" smtClean="0">
              <a:latin typeface="Helvetica" panose="020B0604020202020204" pitchFamily="2" charset="0"/>
            </a:endParaRPr>
          </a:p>
          <a:p>
            <a:pPr marL="0" lvl="0" indent="0">
              <a:buNone/>
            </a:pPr>
            <a:endParaRPr lang="fr-FR" sz="2400" dirty="0" smtClean="0">
              <a:latin typeface="Helvetica" panose="020B0604020202020204" pitchFamily="2" charset="0"/>
            </a:endParaRPr>
          </a:p>
          <a:p>
            <a:pPr marL="0" lvl="0" indent="0">
              <a:buNone/>
            </a:pPr>
            <a:endParaRPr lang="fr-FR" sz="2400" dirty="0">
              <a:latin typeface="Helvetica" panose="020B0604020202020204" pitchFamily="2" charset="0"/>
            </a:endParaRPr>
          </a:p>
          <a:p>
            <a:pPr marL="0" lvl="0" indent="0">
              <a:buNone/>
            </a:pPr>
            <a:endParaRPr lang="fr-FR" sz="2400" dirty="0" smtClean="0">
              <a:latin typeface="Helvetica" panose="020B0604020202020204" pitchFamily="2" charset="0"/>
            </a:endParaRPr>
          </a:p>
          <a:p>
            <a:endParaRPr lang="fr-FR" sz="2400" dirty="0" smtClean="0">
              <a:latin typeface="Helvetica" panose="020B0604020202020204" pitchFamily="2" charset="0"/>
            </a:endParaRPr>
          </a:p>
          <a:p>
            <a:pPr marL="0" lvl="0" indent="0">
              <a:buNone/>
            </a:pPr>
            <a:endParaRPr lang="fr-FR" sz="2900" dirty="0" smtClean="0">
              <a:solidFill>
                <a:prstClr val="black"/>
              </a:solidFill>
              <a:latin typeface="Helvetica" panose="020B0604020202020204" pitchFamily="2" charset="0"/>
            </a:endParaRPr>
          </a:p>
          <a:p>
            <a:pPr marL="0" lvl="0" indent="0">
              <a:buNone/>
            </a:pPr>
            <a:r>
              <a:rPr lang="fr-FR" sz="2900" dirty="0" smtClean="0">
                <a:solidFill>
                  <a:prstClr val="black"/>
                </a:solidFill>
                <a:latin typeface="Helvetica" panose="020B0604020202020204" pitchFamily="2" charset="0"/>
              </a:rPr>
              <a:t>Les </a:t>
            </a:r>
            <a:r>
              <a:rPr lang="fr-FR" sz="2900" dirty="0">
                <a:solidFill>
                  <a:prstClr val="black"/>
                </a:solidFill>
                <a:latin typeface="Helvetica" panose="020B0604020202020204" pitchFamily="2" charset="0"/>
              </a:rPr>
              <a:t>défis du CEA (Commissariat à l’énergie atomique) </a:t>
            </a:r>
            <a:r>
              <a:rPr lang="fr-FR" sz="2900" dirty="0" smtClean="0">
                <a:solidFill>
                  <a:prstClr val="black"/>
                </a:solidFill>
                <a:latin typeface="Helvetica" panose="020B0604020202020204" pitchFamily="2" charset="0"/>
              </a:rPr>
              <a:t>11-12/2021</a:t>
            </a:r>
          </a:p>
          <a:p>
            <a:pPr marL="0" lvl="0" indent="0">
              <a:buNone/>
            </a:pPr>
            <a:r>
              <a:rPr lang="fr-FR" sz="2900" dirty="0" smtClean="0">
                <a:solidFill>
                  <a:prstClr val="black"/>
                </a:solidFill>
                <a:latin typeface="Helvetica" panose="020B0604020202020204" pitchFamily="2" charset="0"/>
                <a:hlinkClick r:id="rId2"/>
              </a:rPr>
              <a:t>http</a:t>
            </a:r>
            <a:r>
              <a:rPr lang="fr-FR" sz="2900" dirty="0">
                <a:solidFill>
                  <a:prstClr val="black"/>
                </a:solidFill>
                <a:latin typeface="Helvetica" panose="020B0604020202020204" pitchFamily="2" charset="0"/>
                <a:hlinkClick r:id="rId2"/>
              </a:rPr>
              <a:t>://www.cvc.universite-paris-saclay.fr/spip.php?article174</a:t>
            </a:r>
            <a:r>
              <a:rPr lang="fr-FR" sz="2900" dirty="0">
                <a:solidFill>
                  <a:prstClr val="black"/>
                </a:solidFill>
                <a:latin typeface="Helvetica" panose="020B0604020202020204" pitchFamily="2" charset="0"/>
              </a:rPr>
              <a:t> Hocine Khemliche, Institut des Sciences </a:t>
            </a:r>
            <a:r>
              <a:rPr lang="fr-FR" sz="2900" dirty="0" smtClean="0">
                <a:solidFill>
                  <a:prstClr val="black"/>
                </a:solidFill>
                <a:latin typeface="Helvetica" panose="020B0604020202020204" pitchFamily="2" charset="0"/>
              </a:rPr>
              <a:t>Moléculaires </a:t>
            </a:r>
            <a:r>
              <a:rPr lang="fr-FR" sz="2900" dirty="0">
                <a:solidFill>
                  <a:prstClr val="black"/>
                </a:solidFill>
                <a:latin typeface="Helvetica" panose="020B0604020202020204" pitchFamily="2" charset="0"/>
              </a:rPr>
              <a:t>d’Orsay, </a:t>
            </a:r>
            <a:r>
              <a:rPr lang="fr-FR" sz="2900" dirty="0" smtClean="0">
                <a:solidFill>
                  <a:prstClr val="black"/>
                </a:solidFill>
                <a:latin typeface="Helvetica" panose="020B0604020202020204" pitchFamily="2" charset="0"/>
              </a:rPr>
              <a:t>10/2013</a:t>
            </a:r>
            <a:endParaRPr lang="fr-FR" sz="2900" dirty="0">
              <a:latin typeface="Helvetica" panose="020B0604020202020204" pitchFamily="2" charset="0"/>
            </a:endParaRPr>
          </a:p>
          <a:p>
            <a:endParaRPr lang="fr-FR" sz="2900" dirty="0" smtClean="0">
              <a:latin typeface="Helvetica" panose="020B0604020202020204" pitchFamily="2" charset="0"/>
            </a:endParaRPr>
          </a:p>
          <a:p>
            <a:endParaRPr lang="fr-FR" sz="2400" dirty="0" smtClean="0">
              <a:latin typeface="Helvetica" panose="020B0604020202020204" pitchFamily="2" charset="0"/>
            </a:endParaRPr>
          </a:p>
          <a:p>
            <a:endParaRPr lang="fr-FR" sz="2400" dirty="0">
              <a:latin typeface="Helvetica" panose="020B0604020202020204" pitchFamily="2" charset="0"/>
            </a:endParaRPr>
          </a:p>
          <a:p>
            <a:endParaRPr lang="fr-FR" sz="2400" dirty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40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464" y="2276872"/>
            <a:ext cx="4941075" cy="307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400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LANGAGES DE PROGRAMMATION QUANTIQUE</a:t>
            </a:r>
            <a:endParaRPr lang="fr-FR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9552" y="1124744"/>
            <a:ext cx="8147248" cy="500141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sz="2200" dirty="0">
                <a:latin typeface="Helvetica" panose="020B0604020202020204" pitchFamily="2" charset="0"/>
              </a:rPr>
              <a:t>3 types de langages : </a:t>
            </a:r>
            <a:endParaRPr lang="fr-FR" sz="2200" dirty="0" smtClean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fr-FR" sz="400" dirty="0">
              <a:latin typeface="Helvetica" panose="020B0604020202020204" pitchFamily="2" charset="0"/>
            </a:endParaRPr>
          </a:p>
          <a:p>
            <a:r>
              <a:rPr lang="fr-FR" sz="22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Langages </a:t>
            </a:r>
            <a:r>
              <a:rPr lang="fr-FR" sz="2200" dirty="0">
                <a:solidFill>
                  <a:srgbClr val="0070C0"/>
                </a:solidFill>
                <a:latin typeface="Helvetica" panose="020B0604020202020204" pitchFamily="2" charset="0"/>
              </a:rPr>
              <a:t>de programmation quantiques impératifs </a:t>
            </a:r>
            <a:endParaRPr lang="fr-FR" sz="22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marL="717550">
              <a:buFontTx/>
              <a:buChar char="-"/>
            </a:pPr>
            <a:r>
              <a:rPr lang="fr-FR" sz="1900" b="1" dirty="0" smtClean="0">
                <a:latin typeface="Helvetica" panose="020B0604020202020204" pitchFamily="2" charset="0"/>
              </a:rPr>
              <a:t>QCL</a:t>
            </a:r>
            <a:r>
              <a:rPr lang="fr-FR" sz="1900" dirty="0" smtClean="0">
                <a:latin typeface="Helvetica" panose="020B0604020202020204" pitchFamily="2" charset="0"/>
              </a:rPr>
              <a:t> (Quantum </a:t>
            </a:r>
            <a:r>
              <a:rPr lang="fr-FR" sz="1900" dirty="0" err="1">
                <a:latin typeface="Helvetica" panose="020B0604020202020204" pitchFamily="2" charset="0"/>
              </a:rPr>
              <a:t>Computing</a:t>
            </a:r>
            <a:r>
              <a:rPr lang="fr-FR" sz="1900" dirty="0">
                <a:latin typeface="Helvetica" panose="020B0604020202020204" pitchFamily="2" charset="0"/>
              </a:rPr>
              <a:t> </a:t>
            </a:r>
            <a:r>
              <a:rPr lang="fr-FR" sz="1900" dirty="0" err="1" smtClean="0">
                <a:latin typeface="Helvetica" panose="020B0604020202020204" pitchFamily="2" charset="0"/>
              </a:rPr>
              <a:t>Language</a:t>
            </a:r>
            <a:r>
              <a:rPr lang="fr-FR" sz="1900" dirty="0" smtClean="0">
                <a:latin typeface="Helvetica" panose="020B0604020202020204" pitchFamily="2" charset="0"/>
              </a:rPr>
              <a:t>) : ressemble au langage C</a:t>
            </a:r>
          </a:p>
          <a:p>
            <a:pPr marL="717550">
              <a:buFontTx/>
              <a:buChar char="-"/>
            </a:pPr>
            <a:r>
              <a:rPr lang="fr-FR" sz="1900" b="1" dirty="0" smtClean="0">
                <a:latin typeface="Helvetica" panose="020B0604020202020204" pitchFamily="2" charset="0"/>
              </a:rPr>
              <a:t>QMASM</a:t>
            </a:r>
            <a:r>
              <a:rPr lang="fr-FR" sz="1900" dirty="0" smtClean="0">
                <a:latin typeface="Helvetica" panose="020B0604020202020204" pitchFamily="2" charset="0"/>
              </a:rPr>
              <a:t> (Quantum </a:t>
            </a:r>
            <a:r>
              <a:rPr lang="fr-FR" sz="1900" dirty="0">
                <a:latin typeface="Helvetica" panose="020B0604020202020204" pitchFamily="2" charset="0"/>
              </a:rPr>
              <a:t>Macro Assembler) : </a:t>
            </a:r>
            <a:r>
              <a:rPr lang="fr-FR" sz="1900" dirty="0" smtClean="0">
                <a:latin typeface="Helvetica" panose="020B0604020202020204" pitchFamily="2" charset="0"/>
              </a:rPr>
              <a:t>langage de bas </a:t>
            </a:r>
            <a:r>
              <a:rPr lang="fr-FR" sz="1900" dirty="0">
                <a:latin typeface="Helvetica" panose="020B0604020202020204" pitchFamily="2" charset="0"/>
              </a:rPr>
              <a:t>niveau spécifique au recuit quantique</a:t>
            </a:r>
            <a:endParaRPr lang="fr-FR" sz="1900" dirty="0" smtClean="0">
              <a:latin typeface="Helvetica" panose="020B0604020202020204" pitchFamily="2" charset="0"/>
            </a:endParaRPr>
          </a:p>
          <a:p>
            <a:pPr marL="717550">
              <a:buFontTx/>
              <a:buChar char="-"/>
            </a:pPr>
            <a:r>
              <a:rPr lang="fr-FR" sz="1900" b="1" dirty="0" err="1" smtClean="0">
                <a:latin typeface="Helvetica" panose="020B0604020202020204" pitchFamily="2" charset="0"/>
              </a:rPr>
              <a:t>Silq</a:t>
            </a:r>
            <a:r>
              <a:rPr lang="fr-FR" sz="1900" dirty="0">
                <a:latin typeface="Helvetica" panose="020B0604020202020204" pitchFamily="2" charset="0"/>
              </a:rPr>
              <a:t> : </a:t>
            </a:r>
            <a:r>
              <a:rPr lang="fr-FR" sz="1900" dirty="0" smtClean="0">
                <a:latin typeface="Helvetica" panose="020B0604020202020204" pitchFamily="2" charset="0"/>
              </a:rPr>
              <a:t>langage de haut </a:t>
            </a:r>
            <a:r>
              <a:rPr lang="fr-FR" sz="1900" dirty="0">
                <a:latin typeface="Helvetica" panose="020B0604020202020204" pitchFamily="2" charset="0"/>
              </a:rPr>
              <a:t>niveau écrit en langage D</a:t>
            </a:r>
            <a:endParaRPr lang="fr-FR" sz="1900" dirty="0" smtClean="0">
              <a:latin typeface="Helvetica" panose="020B0604020202020204" pitchFamily="2" charset="0"/>
            </a:endParaRPr>
          </a:p>
          <a:p>
            <a:pPr marL="717550">
              <a:buFontTx/>
              <a:buChar char="-"/>
            </a:pPr>
            <a:r>
              <a:rPr lang="fr-FR" sz="1900" dirty="0" smtClean="0">
                <a:latin typeface="Helvetica" panose="020B0604020202020204" pitchFamily="2" charset="0"/>
              </a:rPr>
              <a:t>Autres tels que le pseudocode </a:t>
            </a:r>
            <a:r>
              <a:rPr lang="fr-FR" sz="1900" b="1" dirty="0">
                <a:latin typeface="Helvetica" panose="020B0604020202020204" pitchFamily="2" charset="0"/>
              </a:rPr>
              <a:t>Quantum</a:t>
            </a:r>
            <a:r>
              <a:rPr lang="fr-FR" sz="1900" dirty="0">
                <a:latin typeface="Helvetica" panose="020B0604020202020204" pitchFamily="2" charset="0"/>
              </a:rPr>
              <a:t>, </a:t>
            </a:r>
            <a:r>
              <a:rPr lang="fr-FR" sz="1900" b="1" dirty="0">
                <a:latin typeface="Helvetica" panose="020B0604020202020204" pitchFamily="2" charset="0"/>
              </a:rPr>
              <a:t>Q|SI&gt;</a:t>
            </a:r>
            <a:r>
              <a:rPr lang="fr-FR" sz="1900" dirty="0">
                <a:latin typeface="Helvetica" panose="020B0604020202020204" pitchFamily="2" charset="0"/>
              </a:rPr>
              <a:t>, le langage </a:t>
            </a:r>
            <a:r>
              <a:rPr lang="fr-FR" sz="1900" b="1" dirty="0">
                <a:latin typeface="Helvetica" panose="020B0604020202020204" pitchFamily="2" charset="0"/>
              </a:rPr>
              <a:t>Q</a:t>
            </a:r>
            <a:r>
              <a:rPr lang="fr-FR" sz="1900" dirty="0">
                <a:latin typeface="Helvetica" panose="020B0604020202020204" pitchFamily="2" charset="0"/>
              </a:rPr>
              <a:t>, </a:t>
            </a:r>
            <a:r>
              <a:rPr lang="fr-FR" sz="1900" b="1" dirty="0" err="1">
                <a:latin typeface="Helvetica" panose="020B0604020202020204" pitchFamily="2" charset="0"/>
              </a:rPr>
              <a:t>qGCL</a:t>
            </a:r>
            <a:r>
              <a:rPr lang="fr-FR" sz="1900" b="1" dirty="0">
                <a:latin typeface="Helvetica" panose="020B0604020202020204" pitchFamily="2" charset="0"/>
              </a:rPr>
              <a:t> </a:t>
            </a:r>
            <a:r>
              <a:rPr lang="fr-FR" sz="1900" dirty="0">
                <a:latin typeface="Helvetica" panose="020B0604020202020204" pitchFamily="2" charset="0"/>
              </a:rPr>
              <a:t>et </a:t>
            </a:r>
            <a:r>
              <a:rPr lang="fr-FR" sz="1900" b="1" dirty="0" err="1">
                <a:latin typeface="Helvetica" panose="020B0604020202020204" pitchFamily="2" charset="0"/>
              </a:rPr>
              <a:t>Scaffold</a:t>
            </a:r>
            <a:endParaRPr lang="fr-FR" sz="1900" b="1" dirty="0" smtClean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fr-FR" sz="4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r>
              <a:rPr lang="fr-FR" sz="22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Langages </a:t>
            </a:r>
            <a:r>
              <a:rPr lang="fr-FR" sz="2200" dirty="0">
                <a:solidFill>
                  <a:srgbClr val="0070C0"/>
                </a:solidFill>
                <a:latin typeface="Helvetica" panose="020B0604020202020204" pitchFamily="2" charset="0"/>
              </a:rPr>
              <a:t>de programmation quantiques </a:t>
            </a:r>
            <a:r>
              <a:rPr lang="fr-FR" sz="22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fonctionnels (reposent sur des fonctions mathématiques)</a:t>
            </a:r>
          </a:p>
          <a:p>
            <a:pPr marL="717550">
              <a:buFontTx/>
              <a:buChar char="-"/>
            </a:pPr>
            <a:r>
              <a:rPr lang="fr-FR" sz="1900" b="1" dirty="0" smtClean="0">
                <a:latin typeface="Helvetica" panose="020B0604020202020204" pitchFamily="2" charset="0"/>
              </a:rPr>
              <a:t>QML</a:t>
            </a:r>
            <a:r>
              <a:rPr lang="fr-FR" sz="1900" dirty="0" smtClean="0">
                <a:latin typeface="Helvetica" panose="020B0604020202020204" pitchFamily="2" charset="0"/>
              </a:rPr>
              <a:t> : </a:t>
            </a:r>
            <a:r>
              <a:rPr lang="fr-FR" sz="1900" dirty="0">
                <a:latin typeface="Helvetica" panose="020B0604020202020204" pitchFamily="2" charset="0"/>
              </a:rPr>
              <a:t>peut intégrer calculs quantiques réversibles et irréversibles</a:t>
            </a:r>
            <a:endParaRPr lang="fr-FR" sz="1900" dirty="0" smtClean="0">
              <a:latin typeface="Helvetica" panose="020B0604020202020204" pitchFamily="2" charset="0"/>
            </a:endParaRPr>
          </a:p>
          <a:p>
            <a:pPr marL="717550">
              <a:buFontTx/>
              <a:buChar char="-"/>
            </a:pPr>
            <a:r>
              <a:rPr lang="fr-FR" sz="1900" b="1" dirty="0" smtClean="0">
                <a:latin typeface="Helvetica" panose="020B0604020202020204" pitchFamily="2" charset="0"/>
              </a:rPr>
              <a:t>Quantum </a:t>
            </a:r>
            <a:r>
              <a:rPr lang="fr-FR" sz="1900" b="1" dirty="0">
                <a:latin typeface="Helvetica" panose="020B0604020202020204" pitchFamily="2" charset="0"/>
              </a:rPr>
              <a:t>Lambda </a:t>
            </a:r>
            <a:r>
              <a:rPr lang="fr-FR" sz="1900" b="1" dirty="0" err="1" smtClean="0">
                <a:latin typeface="Helvetica" panose="020B0604020202020204" pitchFamily="2" charset="0"/>
              </a:rPr>
              <a:t>Calculus</a:t>
            </a:r>
            <a:r>
              <a:rPr lang="fr-FR" sz="1900" b="1" dirty="0">
                <a:latin typeface="Helvetica" panose="020B0604020202020204" pitchFamily="2" charset="0"/>
              </a:rPr>
              <a:t> </a:t>
            </a:r>
            <a:r>
              <a:rPr lang="fr-FR" sz="1900" dirty="0">
                <a:latin typeface="Helvetica" panose="020B0604020202020204" pitchFamily="2" charset="0"/>
              </a:rPr>
              <a:t>: basé sur le </a:t>
            </a:r>
            <a:r>
              <a:rPr lang="fr-FR" sz="1900" dirty="0" smtClean="0">
                <a:latin typeface="Helvetica" panose="020B0604020202020204" pitchFamily="2" charset="0"/>
              </a:rPr>
              <a:t>calcul </a:t>
            </a:r>
            <a:r>
              <a:rPr lang="fr-FR" sz="1900" dirty="0">
                <a:latin typeface="Helvetica" panose="020B0604020202020204" pitchFamily="2" charset="0"/>
              </a:rPr>
              <a:t>lambda classique</a:t>
            </a:r>
            <a:endParaRPr lang="fr-FR" sz="1900" dirty="0" smtClean="0">
              <a:latin typeface="Helvetica" panose="020B0604020202020204" pitchFamily="2" charset="0"/>
            </a:endParaRPr>
          </a:p>
          <a:p>
            <a:pPr marL="717550">
              <a:buFontTx/>
              <a:buChar char="-"/>
            </a:pPr>
            <a:r>
              <a:rPr lang="fr-FR" sz="1900" dirty="0" smtClean="0">
                <a:latin typeface="Helvetica" panose="020B0604020202020204" pitchFamily="2" charset="0"/>
              </a:rPr>
              <a:t>Autres </a:t>
            </a:r>
            <a:r>
              <a:rPr lang="fr-FR" sz="1900" dirty="0">
                <a:latin typeface="Helvetica" panose="020B0604020202020204" pitchFamily="2" charset="0"/>
              </a:rPr>
              <a:t>tels que </a:t>
            </a:r>
            <a:r>
              <a:rPr lang="fr-FR" sz="1900" b="1" dirty="0">
                <a:latin typeface="Helvetica" panose="020B0604020202020204" pitchFamily="2" charset="0"/>
              </a:rPr>
              <a:t>QFC</a:t>
            </a:r>
            <a:r>
              <a:rPr lang="fr-FR" sz="1900" dirty="0">
                <a:latin typeface="Helvetica" panose="020B0604020202020204" pitchFamily="2" charset="0"/>
              </a:rPr>
              <a:t>, </a:t>
            </a:r>
            <a:r>
              <a:rPr lang="fr-FR" sz="1900" b="1" dirty="0" smtClean="0">
                <a:latin typeface="Helvetica" panose="020B0604020202020204" pitchFamily="2" charset="0"/>
              </a:rPr>
              <a:t>QPL</a:t>
            </a:r>
            <a:r>
              <a:rPr lang="fr-FR" sz="1900" dirty="0" smtClean="0">
                <a:latin typeface="Helvetica" panose="020B0604020202020204" pitchFamily="2" charset="0"/>
              </a:rPr>
              <a:t>, </a:t>
            </a:r>
            <a:r>
              <a:rPr lang="fr-FR" sz="1900" b="1" dirty="0" err="1" smtClean="0">
                <a:latin typeface="Helvetica" panose="020B0604020202020204" pitchFamily="2" charset="0"/>
              </a:rPr>
              <a:t>LIQUi</a:t>
            </a:r>
            <a:r>
              <a:rPr lang="fr-FR" sz="1900" b="1" dirty="0">
                <a:latin typeface="Helvetica" panose="020B0604020202020204" pitchFamily="2" charset="0"/>
              </a:rPr>
              <a:t>|&gt; </a:t>
            </a:r>
            <a:r>
              <a:rPr lang="fr-FR" sz="1900" dirty="0">
                <a:latin typeface="Helvetica" panose="020B0604020202020204" pitchFamily="2" charset="0"/>
              </a:rPr>
              <a:t>et </a:t>
            </a:r>
            <a:r>
              <a:rPr lang="fr-FR" sz="1900" b="1" dirty="0" err="1">
                <a:latin typeface="Helvetica" panose="020B0604020202020204" pitchFamily="2" charset="0"/>
              </a:rPr>
              <a:t>Quipper</a:t>
            </a:r>
            <a:endParaRPr lang="fr-FR" sz="1900" b="1" dirty="0" smtClean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fr-FR" sz="4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r>
              <a:rPr lang="fr-FR" sz="2200" dirty="0">
                <a:solidFill>
                  <a:srgbClr val="0070C0"/>
                </a:solidFill>
                <a:latin typeface="Helvetica" panose="020B0604020202020204" pitchFamily="2" charset="0"/>
              </a:rPr>
              <a:t>Langages multi-paradigmes (spécifiques à un </a:t>
            </a:r>
            <a:r>
              <a:rPr lang="fr-FR" sz="22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domaine)</a:t>
            </a:r>
          </a:p>
          <a:p>
            <a:pPr marL="717550" lvl="0">
              <a:buFontTx/>
              <a:buChar char="-"/>
            </a:pPr>
            <a:r>
              <a:rPr lang="fr-FR" sz="1900" b="1" dirty="0" smtClean="0">
                <a:latin typeface="Helvetica" panose="020B0604020202020204" pitchFamily="2" charset="0"/>
              </a:rPr>
              <a:t>Q </a:t>
            </a:r>
            <a:r>
              <a:rPr lang="fr-FR" sz="1900" b="1" dirty="0">
                <a:latin typeface="Helvetica" panose="020B0604020202020204" pitchFamily="2" charset="0"/>
              </a:rPr>
              <a:t>#</a:t>
            </a:r>
            <a:r>
              <a:rPr lang="fr-FR" sz="1900" dirty="0">
                <a:latin typeface="Helvetica" panose="020B0604020202020204" pitchFamily="2" charset="0"/>
              </a:rPr>
              <a:t> pour </a:t>
            </a:r>
            <a:r>
              <a:rPr lang="fr-FR" sz="1900" dirty="0" smtClean="0">
                <a:latin typeface="Helvetica" panose="020B0604020202020204" pitchFamily="2" charset="0"/>
              </a:rPr>
              <a:t>Microsoft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41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596217" y="5877272"/>
            <a:ext cx="7038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fr-FR" sz="1400" dirty="0">
                <a:solidFill>
                  <a:prstClr val="black"/>
                </a:solidFill>
                <a:latin typeface="Helvetica" panose="020B0604020202020204" pitchFamily="2" charset="0"/>
              </a:rPr>
              <a:t>Quantum </a:t>
            </a:r>
            <a:r>
              <a:rPr lang="fr-FR" sz="1400" dirty="0" err="1">
                <a:solidFill>
                  <a:prstClr val="black"/>
                </a:solidFill>
                <a:latin typeface="Helvetica" panose="020B0604020202020204" pitchFamily="2" charset="0"/>
              </a:rPr>
              <a:t>Programming</a:t>
            </a:r>
            <a:r>
              <a:rPr lang="fr-FR" sz="1400" dirty="0">
                <a:solidFill>
                  <a:prstClr val="black"/>
                </a:solidFill>
                <a:latin typeface="Helvetica" panose="020B0604020202020204" pitchFamily="2" charset="0"/>
              </a:rPr>
              <a:t> in 2022, A.J. Hajjar, </a:t>
            </a:r>
            <a:r>
              <a:rPr lang="fr-FR" sz="1400" dirty="0" smtClean="0">
                <a:solidFill>
                  <a:prstClr val="black"/>
                </a:solidFill>
                <a:latin typeface="Helvetica" panose="020B0604020202020204" pitchFamily="2" charset="0"/>
              </a:rPr>
              <a:t>25/03/2022</a:t>
            </a:r>
            <a:endParaRPr lang="fr-FR" sz="1400" dirty="0" smtClean="0">
              <a:latin typeface="Helvetica" panose="020B0604020202020204" pitchFamily="2" charset="0"/>
              <a:hlinkClick r:id="rId3"/>
            </a:endParaRPr>
          </a:p>
          <a:p>
            <a:r>
              <a:rPr lang="fr-FR" sz="1400" dirty="0" smtClean="0">
                <a:latin typeface="Helvetica" panose="020B0604020202020204" pitchFamily="2" charset="0"/>
                <a:hlinkClick r:id="rId3"/>
              </a:rPr>
              <a:t>https</a:t>
            </a:r>
            <a:r>
              <a:rPr lang="fr-FR" sz="1400" dirty="0">
                <a:latin typeface="Helvetica" panose="020B0604020202020204" pitchFamily="2" charset="0"/>
                <a:hlinkClick r:id="rId3"/>
              </a:rPr>
              <a:t>://research.aimultiple.com/quantum-computing-programming</a:t>
            </a:r>
            <a:r>
              <a:rPr lang="fr-FR" sz="1400" dirty="0" smtClean="0">
                <a:latin typeface="Helvetica" panose="020B0604020202020204" pitchFamily="2" charset="0"/>
                <a:hlinkClick r:id="rId3"/>
              </a:rPr>
              <a:t>/</a:t>
            </a:r>
            <a:endParaRPr lang="fr-FR" sz="1400" dirty="0" smtClean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338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ALGORITHMES DE PROGRAMMATION QUANTIQUE</a:t>
            </a:r>
            <a:endParaRPr lang="fr-FR" sz="2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9552" y="1196752"/>
            <a:ext cx="8147248" cy="49294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b="1" dirty="0" smtClean="0">
                <a:latin typeface="Helvetica" panose="020B0604020202020204" pitchFamily="2" charset="0"/>
              </a:rPr>
              <a:t>Objectif </a:t>
            </a:r>
            <a:r>
              <a:rPr lang="fr-FR" sz="2400" dirty="0">
                <a:latin typeface="Helvetica" panose="020B0604020202020204" pitchFamily="2" charset="0"/>
              </a:rPr>
              <a:t>: résoudre des problèmes de physique </a:t>
            </a:r>
            <a:r>
              <a:rPr lang="fr-FR" sz="2400" dirty="0" smtClean="0">
                <a:latin typeface="Helvetica" panose="020B0604020202020204" pitchFamily="2" charset="0"/>
              </a:rPr>
              <a:t>quantique</a:t>
            </a:r>
          </a:p>
          <a:p>
            <a:pPr marL="0" indent="0">
              <a:buNone/>
            </a:pPr>
            <a:endParaRPr lang="fr-FR" sz="400" dirty="0" smtClean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fr-FR" sz="200" dirty="0">
              <a:latin typeface="Helvetica" panose="020B0604020202020204" pitchFamily="2" charset="0"/>
            </a:endParaRPr>
          </a:p>
          <a:p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Algèbre </a:t>
            </a:r>
            <a:r>
              <a:rPr lang="fr-FR" sz="2000" dirty="0">
                <a:solidFill>
                  <a:srgbClr val="0070C0"/>
                </a:solidFill>
                <a:latin typeface="Helvetica" panose="020B0604020202020204" pitchFamily="2" charset="0"/>
              </a:rPr>
              <a:t>et algorithmes de théorie des </a:t>
            </a:r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nombres</a:t>
            </a:r>
          </a:p>
          <a:p>
            <a:pPr marL="623888">
              <a:buFontTx/>
              <a:buChar char="-"/>
            </a:pPr>
            <a:r>
              <a:rPr lang="fr-FR" sz="1800" dirty="0" smtClean="0">
                <a:latin typeface="Helvetica" panose="020B0604020202020204" pitchFamily="2" charset="0"/>
              </a:rPr>
              <a:t>Factorisation </a:t>
            </a:r>
          </a:p>
          <a:p>
            <a:pPr marL="623888">
              <a:buFontTx/>
              <a:buChar char="-"/>
            </a:pPr>
            <a:r>
              <a:rPr lang="fr-FR" sz="1800" dirty="0" smtClean="0">
                <a:latin typeface="Helvetica" panose="020B0604020202020204" pitchFamily="2" charset="0"/>
              </a:rPr>
              <a:t>Sommes </a:t>
            </a:r>
            <a:r>
              <a:rPr lang="fr-FR" sz="1800" dirty="0">
                <a:latin typeface="Helvetica" panose="020B0604020202020204" pitchFamily="2" charset="0"/>
              </a:rPr>
              <a:t>de </a:t>
            </a:r>
            <a:r>
              <a:rPr lang="fr-FR" sz="1800" dirty="0" smtClean="0">
                <a:latin typeface="Helvetica" panose="020B0604020202020204" pitchFamily="2" charset="0"/>
              </a:rPr>
              <a:t>Gauss</a:t>
            </a:r>
          </a:p>
          <a:p>
            <a:pPr marL="280988" indent="0">
              <a:buNone/>
            </a:pPr>
            <a:endParaRPr lang="fr-FR" sz="200" dirty="0">
              <a:latin typeface="Helvetica" panose="020B0604020202020204" pitchFamily="2" charset="0"/>
            </a:endParaRPr>
          </a:p>
          <a:p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Approximations </a:t>
            </a:r>
            <a:r>
              <a:rPr lang="fr-FR" sz="2000" dirty="0">
                <a:solidFill>
                  <a:srgbClr val="0070C0"/>
                </a:solidFill>
                <a:latin typeface="Helvetica" panose="020B0604020202020204" pitchFamily="2" charset="0"/>
              </a:rPr>
              <a:t>et </a:t>
            </a:r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simulations</a:t>
            </a:r>
          </a:p>
          <a:p>
            <a:pPr marL="717550">
              <a:buFontTx/>
              <a:buChar char="-"/>
            </a:pPr>
            <a:r>
              <a:rPr lang="fr-FR" sz="1800" dirty="0" smtClean="0">
                <a:latin typeface="Helvetica" panose="020B0604020202020204" pitchFamily="2" charset="0"/>
              </a:rPr>
              <a:t>Simulation quantique</a:t>
            </a:r>
          </a:p>
          <a:p>
            <a:pPr marL="717550">
              <a:buFontTx/>
              <a:buChar char="-"/>
            </a:pPr>
            <a:r>
              <a:rPr lang="fr-FR" sz="1800" dirty="0" smtClean="0">
                <a:latin typeface="Helvetica" panose="020B0604020202020204" pitchFamily="2" charset="0"/>
              </a:rPr>
              <a:t>Fonctions </a:t>
            </a:r>
            <a:r>
              <a:rPr lang="fr-FR" sz="1800" dirty="0">
                <a:latin typeface="Helvetica" panose="020B0604020202020204" pitchFamily="2" charset="0"/>
              </a:rPr>
              <a:t>zêta </a:t>
            </a:r>
            <a:endParaRPr lang="fr-FR" sz="1800" dirty="0" smtClean="0">
              <a:latin typeface="Helvetica" panose="020B0604020202020204" pitchFamily="2" charset="0"/>
            </a:endParaRPr>
          </a:p>
          <a:p>
            <a:pPr marL="717550">
              <a:buFontTx/>
              <a:buChar char="-"/>
            </a:pPr>
            <a:r>
              <a:rPr lang="fr-FR" sz="1800" dirty="0" smtClean="0">
                <a:latin typeface="Helvetica" panose="020B0604020202020204" pitchFamily="2" charset="0"/>
              </a:rPr>
              <a:t>Invariants </a:t>
            </a:r>
            <a:r>
              <a:rPr lang="fr-FR" sz="1800" dirty="0">
                <a:latin typeface="Helvetica" panose="020B0604020202020204" pitchFamily="2" charset="0"/>
              </a:rPr>
              <a:t>de </a:t>
            </a:r>
            <a:r>
              <a:rPr lang="fr-FR" sz="1800" dirty="0" smtClean="0">
                <a:latin typeface="Helvetica" panose="020B0604020202020204" pitchFamily="2" charset="0"/>
              </a:rPr>
              <a:t>nœud</a:t>
            </a:r>
          </a:p>
          <a:p>
            <a:pPr marL="717550">
              <a:buFontTx/>
              <a:buChar char="-"/>
            </a:pPr>
            <a:endParaRPr lang="fr-FR" sz="200" dirty="0">
              <a:latin typeface="Helvetica" panose="020B0604020202020204" pitchFamily="2" charset="0"/>
            </a:endParaRPr>
          </a:p>
          <a:p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Algorithmes </a:t>
            </a:r>
            <a:r>
              <a:rPr lang="fr-FR" sz="2000" dirty="0">
                <a:solidFill>
                  <a:srgbClr val="0070C0"/>
                </a:solidFill>
                <a:latin typeface="Helvetica" panose="020B0604020202020204" pitchFamily="2" charset="0"/>
              </a:rPr>
              <a:t>d'apprentissage </a:t>
            </a:r>
            <a:r>
              <a:rPr lang="fr-FR" sz="2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automatique</a:t>
            </a:r>
          </a:p>
          <a:p>
            <a:pPr marL="717550">
              <a:buFontTx/>
              <a:buChar char="-"/>
            </a:pPr>
            <a:r>
              <a:rPr lang="fr-FR" sz="1800" dirty="0" err="1" smtClean="0">
                <a:latin typeface="Helvetica" panose="020B0604020202020204" pitchFamily="2" charset="0"/>
              </a:rPr>
              <a:t>Clustering</a:t>
            </a:r>
            <a:r>
              <a:rPr lang="fr-FR" sz="1800" dirty="0" smtClean="0">
                <a:latin typeface="Helvetica" panose="020B0604020202020204" pitchFamily="2" charset="0"/>
              </a:rPr>
              <a:t> (</a:t>
            </a:r>
            <a:r>
              <a:rPr lang="fr-FR" sz="1800" dirty="0">
                <a:latin typeface="Helvetica" panose="020B0604020202020204" pitchFamily="2" charset="0"/>
              </a:rPr>
              <a:t>Analyse statistique </a:t>
            </a:r>
            <a:r>
              <a:rPr lang="fr-FR" sz="1800" dirty="0" smtClean="0">
                <a:latin typeface="Helvetica" panose="020B0604020202020204" pitchFamily="2" charset="0"/>
              </a:rPr>
              <a:t>de données </a:t>
            </a:r>
            <a:r>
              <a:rPr lang="fr-FR" sz="1800" dirty="0">
                <a:latin typeface="Helvetica" panose="020B0604020202020204" pitchFamily="2" charset="0"/>
              </a:rPr>
              <a:t>brutes en silos </a:t>
            </a:r>
            <a:r>
              <a:rPr lang="fr-FR" sz="1800" dirty="0" smtClean="0">
                <a:latin typeface="Helvetica" panose="020B0604020202020204" pitchFamily="2" charset="0"/>
              </a:rPr>
              <a:t>homogènes)</a:t>
            </a:r>
          </a:p>
          <a:p>
            <a:pPr marL="717550">
              <a:buFontTx/>
              <a:buChar char="-"/>
            </a:pPr>
            <a:r>
              <a:rPr lang="fr-FR" sz="1800" dirty="0">
                <a:latin typeface="Helvetica" panose="020B0604020202020204" pitchFamily="2" charset="0"/>
              </a:rPr>
              <a:t>C</a:t>
            </a:r>
            <a:r>
              <a:rPr lang="fr-FR" sz="1800" dirty="0" smtClean="0">
                <a:latin typeface="Helvetica" panose="020B0604020202020204" pitchFamily="2" charset="0"/>
              </a:rPr>
              <a:t>lassification </a:t>
            </a:r>
            <a:r>
              <a:rPr lang="fr-FR" sz="1800" dirty="0">
                <a:latin typeface="Helvetica" panose="020B0604020202020204" pitchFamily="2" charset="0"/>
              </a:rPr>
              <a:t>binaire </a:t>
            </a:r>
            <a:r>
              <a:rPr lang="fr-FR" sz="1800" dirty="0" smtClean="0">
                <a:latin typeface="Helvetica" panose="020B0604020202020204" pitchFamily="2" charset="0"/>
              </a:rPr>
              <a:t>(Répartition des </a:t>
            </a:r>
            <a:r>
              <a:rPr lang="fr-FR" sz="1800" dirty="0">
                <a:latin typeface="Helvetica" panose="020B0604020202020204" pitchFamily="2" charset="0"/>
              </a:rPr>
              <a:t>membres d'un ensemble dans deux groupes </a:t>
            </a:r>
            <a:r>
              <a:rPr lang="fr-FR" sz="1800" dirty="0" smtClean="0">
                <a:latin typeface="Helvetica" panose="020B0604020202020204" pitchFamily="2" charset="0"/>
              </a:rPr>
              <a:t>disjoints)</a:t>
            </a:r>
          </a:p>
          <a:p>
            <a:pPr marL="717550">
              <a:buFontTx/>
              <a:buChar char="-"/>
            </a:pPr>
            <a:r>
              <a:rPr lang="fr-FR" sz="1800" dirty="0">
                <a:latin typeface="Helvetica" panose="020B0604020202020204" pitchFamily="2" charset="0"/>
              </a:rPr>
              <a:t>F</a:t>
            </a:r>
            <a:r>
              <a:rPr lang="fr-FR" sz="1800" dirty="0" smtClean="0">
                <a:latin typeface="Helvetica" panose="020B0604020202020204" pitchFamily="2" charset="0"/>
              </a:rPr>
              <a:t>ormation </a:t>
            </a:r>
            <a:r>
              <a:rPr lang="fr-FR" sz="1800" dirty="0">
                <a:latin typeface="Helvetica" panose="020B0604020202020204" pitchFamily="2" charset="0"/>
              </a:rPr>
              <a:t>de réseaux de </a:t>
            </a:r>
            <a:r>
              <a:rPr lang="fr-FR" sz="1800" dirty="0" smtClean="0">
                <a:latin typeface="Helvetica" panose="020B0604020202020204" pitchFamily="2" charset="0"/>
              </a:rPr>
              <a:t>neurones</a:t>
            </a:r>
          </a:p>
          <a:p>
            <a:pPr marL="717550">
              <a:buFontTx/>
              <a:buChar char="-"/>
            </a:pPr>
            <a:endParaRPr lang="fr-FR" sz="400" dirty="0">
              <a:latin typeface="Helvetica" panose="020B0604020202020204" pitchFamily="2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 Les ordinateurs quantiques Isabelle Delignière </a:t>
            </a:r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42</a:t>
            </a:fld>
            <a:endParaRPr lang="fr-B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596217" y="5877272"/>
            <a:ext cx="7038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fr-FR" sz="1400" dirty="0">
                <a:solidFill>
                  <a:prstClr val="black"/>
                </a:solidFill>
                <a:latin typeface="Helvetica" panose="020B0604020202020204" pitchFamily="2" charset="0"/>
              </a:rPr>
              <a:t>Quantum </a:t>
            </a:r>
            <a:r>
              <a:rPr lang="fr-FR" sz="1400" dirty="0" err="1">
                <a:solidFill>
                  <a:prstClr val="black"/>
                </a:solidFill>
                <a:latin typeface="Helvetica" panose="020B0604020202020204" pitchFamily="2" charset="0"/>
              </a:rPr>
              <a:t>Programming</a:t>
            </a:r>
            <a:r>
              <a:rPr lang="fr-FR" sz="1400" dirty="0">
                <a:solidFill>
                  <a:prstClr val="black"/>
                </a:solidFill>
                <a:latin typeface="Helvetica" panose="020B0604020202020204" pitchFamily="2" charset="0"/>
              </a:rPr>
              <a:t> in 2022, A.J. Hajjar, </a:t>
            </a:r>
            <a:r>
              <a:rPr lang="fr-FR" sz="1400" dirty="0" smtClean="0">
                <a:solidFill>
                  <a:prstClr val="black"/>
                </a:solidFill>
                <a:latin typeface="Helvetica" panose="020B0604020202020204" pitchFamily="2" charset="0"/>
              </a:rPr>
              <a:t>25/03/2022</a:t>
            </a:r>
            <a:endParaRPr lang="fr-FR" sz="1400" dirty="0" smtClean="0">
              <a:latin typeface="Helvetica" panose="020B0604020202020204" pitchFamily="2" charset="0"/>
              <a:hlinkClick r:id="rId3"/>
            </a:endParaRPr>
          </a:p>
          <a:p>
            <a:r>
              <a:rPr lang="fr-FR" sz="1400" dirty="0" smtClean="0">
                <a:latin typeface="Helvetica" panose="020B0604020202020204" pitchFamily="2" charset="0"/>
                <a:hlinkClick r:id="rId3"/>
              </a:rPr>
              <a:t>https</a:t>
            </a:r>
            <a:r>
              <a:rPr lang="fr-FR" sz="1400" dirty="0">
                <a:latin typeface="Helvetica" panose="020B0604020202020204" pitchFamily="2" charset="0"/>
                <a:hlinkClick r:id="rId3"/>
              </a:rPr>
              <a:t>://research.aimultiple.com/quantum-computing-programming</a:t>
            </a:r>
            <a:r>
              <a:rPr lang="fr-FR" sz="1400" dirty="0" smtClean="0">
                <a:latin typeface="Helvetica" panose="020B0604020202020204" pitchFamily="2" charset="0"/>
                <a:hlinkClick r:id="rId3"/>
              </a:rPr>
              <a:t>/</a:t>
            </a:r>
            <a:endParaRPr lang="fr-FR" sz="1400" dirty="0" smtClean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556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1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PANORAMA DES GENERATIONS D’ORDINATEURS</a:t>
            </a:r>
            <a:endParaRPr lang="fr-FR" sz="24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268761"/>
            <a:ext cx="8219256" cy="4857403"/>
          </a:xfrm>
        </p:spPr>
        <p:txBody>
          <a:bodyPr>
            <a:normAutofit/>
          </a:bodyPr>
          <a:lstStyle/>
          <a:p>
            <a:endParaRPr lang="fr-FR" sz="4000" b="1" dirty="0" smtClean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Ordinateur, définition</a:t>
            </a:r>
          </a:p>
          <a:p>
            <a:pPr marL="0" indent="0" algn="just">
              <a:buNone/>
            </a:pPr>
            <a:r>
              <a:rPr lang="fr-FR" sz="2000" dirty="0" smtClean="0">
                <a:latin typeface="Helvetica" panose="020B0604020202020204" pitchFamily="2" charset="0"/>
              </a:rPr>
              <a:t>« L’ordinateur est une machine automatique de traitement de l'information, obéissant à des programmes formés par des suites d'opérations arithmétiques et logiques »</a:t>
            </a:r>
          </a:p>
          <a:p>
            <a:pPr marL="0" indent="0">
              <a:buNone/>
            </a:pPr>
            <a:endParaRPr lang="fr-FR" sz="2400" dirty="0" smtClean="0">
              <a:latin typeface="Helvetica" panose="020B0604020202020204" pitchFamily="2" charset="0"/>
            </a:endParaRPr>
          </a:p>
          <a:p>
            <a:pPr marL="0" indent="0" algn="just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1955 : 1</a:t>
            </a:r>
            <a:r>
              <a:rPr lang="fr-FR" sz="2400" baseline="300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ère</a:t>
            </a: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 apparition du mot «</a:t>
            </a:r>
            <a:r>
              <a:rPr lang="fr-FR" sz="2400" dirty="0">
                <a:solidFill>
                  <a:srgbClr val="0070C0"/>
                </a:solidFill>
                <a:latin typeface="Helvetica" panose="020B0604020202020204" pitchFamily="2" charset="0"/>
              </a:rPr>
              <a:t> ordinateur » </a:t>
            </a:r>
            <a:endParaRPr lang="fr-FR" sz="2400" dirty="0" smtClean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pPr marL="0" indent="0" algn="just">
              <a:buNone/>
            </a:pPr>
            <a:r>
              <a:rPr lang="fr-FR" sz="2000" dirty="0" smtClean="0">
                <a:latin typeface="Helvetica" panose="020B0604020202020204" pitchFamily="2" charset="0"/>
              </a:rPr>
              <a:t>Proposition de Jacques Perret pour </a:t>
            </a:r>
            <a:r>
              <a:rPr lang="fr-FR" sz="2000" dirty="0">
                <a:latin typeface="Helvetica" panose="020B0604020202020204" pitchFamily="2" charset="0"/>
              </a:rPr>
              <a:t>une nouvelle machine </a:t>
            </a:r>
            <a:r>
              <a:rPr lang="fr-FR" sz="2000" dirty="0" smtClean="0">
                <a:latin typeface="Helvetica" panose="020B0604020202020204" pitchFamily="2" charset="0"/>
              </a:rPr>
              <a:t>d’IBM destinée </a:t>
            </a:r>
            <a:r>
              <a:rPr lang="fr-FR" sz="2000" dirty="0">
                <a:latin typeface="Helvetica" panose="020B0604020202020204" pitchFamily="2" charset="0"/>
              </a:rPr>
              <a:t>au traitement de </a:t>
            </a:r>
            <a:r>
              <a:rPr lang="fr-FR" sz="2000" dirty="0" smtClean="0">
                <a:latin typeface="Helvetica" panose="020B0604020202020204" pitchFamily="2" charset="0"/>
              </a:rPr>
              <a:t>l’information</a:t>
            </a:r>
            <a:endParaRPr lang="fr-FR" sz="2000" dirty="0"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5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53037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1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PANORAMA DES GENERATIONS D’ORDINATEURS</a:t>
            </a:r>
            <a:endParaRPr lang="fr-FR" sz="24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268761"/>
            <a:ext cx="8219256" cy="4857403"/>
          </a:xfrm>
        </p:spPr>
        <p:txBody>
          <a:bodyPr/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Calculateurs mécaniques </a:t>
            </a: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6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371" y="2062646"/>
            <a:ext cx="1944216" cy="1196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2062646"/>
            <a:ext cx="2259408" cy="259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ZoneTexte 8"/>
          <p:cNvSpPr txBox="1"/>
          <p:nvPr/>
        </p:nvSpPr>
        <p:spPr>
          <a:xfrm>
            <a:off x="2033407" y="3235404"/>
            <a:ext cx="1296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latin typeface="Helvetica" panose="020B0604020202020204" pitchFamily="2" charset="0"/>
              </a:rPr>
              <a:t>Abacus</a:t>
            </a:r>
            <a:endParaRPr lang="fr-FR" sz="2000" dirty="0">
              <a:latin typeface="Helvetica" panose="020B0604020202020204" pitchFamily="2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5701704" y="4654932"/>
            <a:ext cx="17281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latin typeface="Helvetica" panose="020B0604020202020204" pitchFamily="2" charset="0"/>
              </a:rPr>
              <a:t>Anticythère</a:t>
            </a:r>
            <a:endParaRPr lang="fr-FR" sz="2000" dirty="0">
              <a:latin typeface="Helvetica" panose="020B0604020202020204" pitchFamily="2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331" y="4111842"/>
            <a:ext cx="2664296" cy="1461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ZoneTexte 11"/>
          <p:cNvSpPr txBox="1"/>
          <p:nvPr/>
        </p:nvSpPr>
        <p:spPr>
          <a:xfrm>
            <a:off x="1854170" y="5566417"/>
            <a:ext cx="16546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dirty="0">
                <a:latin typeface="Helvetica" panose="020B0604020202020204" pitchFamily="2" charset="0"/>
              </a:rPr>
              <a:t>La </a:t>
            </a:r>
            <a:r>
              <a:rPr lang="fr-FR" sz="2000" dirty="0" smtClean="0">
                <a:latin typeface="Helvetica" panose="020B0604020202020204" pitchFamily="2" charset="0"/>
              </a:rPr>
              <a:t>Pascaline</a:t>
            </a:r>
            <a:endParaRPr lang="fr-FR" sz="2000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1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PANORAMA DES GENERATIONS D’ORDINATEURS</a:t>
            </a:r>
            <a:endParaRPr lang="fr-FR" sz="24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29212" y="1268761"/>
            <a:ext cx="8157588" cy="4857403"/>
          </a:xfrm>
        </p:spPr>
        <p:txBody>
          <a:bodyPr/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Ordinateurs analogiques</a:t>
            </a:r>
            <a:endParaRPr lang="fr-FR" sz="2400" dirty="0">
              <a:solidFill>
                <a:srgbClr val="0070C0"/>
              </a:solidFill>
              <a:latin typeface="Helvetica" panose="020B0604020202020204" pitchFamily="2" charset="0"/>
            </a:endParaRPr>
          </a:p>
          <a:p>
            <a:endParaRPr lang="fr-FR" dirty="0">
              <a:latin typeface="Helvetica" panose="020B0604020202020204" pitchFamily="2" charset="0"/>
            </a:endParaRPr>
          </a:p>
          <a:p>
            <a:endParaRPr lang="fr-FR" dirty="0" smtClean="0">
              <a:latin typeface="Helvetica" panose="020B0604020202020204" pitchFamily="2" charset="0"/>
            </a:endParaRPr>
          </a:p>
          <a:p>
            <a:endParaRPr lang="fr-FR" dirty="0" smtClean="0">
              <a:latin typeface="Helvetica" panose="020B0604020202020204" pitchFamily="2" charset="0"/>
            </a:endParaRPr>
          </a:p>
          <a:p>
            <a:endParaRPr lang="fr-FR" dirty="0">
              <a:latin typeface="Helvetica" panose="020B0604020202020204" pitchFamily="2" charset="0"/>
            </a:endParaRPr>
          </a:p>
          <a:p>
            <a:endParaRPr lang="fr-FR" dirty="0"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7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4" y="2244186"/>
            <a:ext cx="2307473" cy="2647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5" y="2252073"/>
            <a:ext cx="2314956" cy="2656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4172851" y="4911675"/>
            <a:ext cx="12410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dirty="0" smtClean="0">
                <a:latin typeface="Helvetica" panose="020B0604020202020204" pitchFamily="2" charset="0"/>
              </a:rPr>
              <a:t>Colossus</a:t>
            </a:r>
            <a:endParaRPr lang="fr-FR" sz="2200" dirty="0">
              <a:latin typeface="Helvetica" panose="020B0604020202020204" pitchFamily="2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6927888" y="4878000"/>
            <a:ext cx="10520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dirty="0" smtClean="0">
                <a:latin typeface="Helvetica" panose="020B0604020202020204" pitchFamily="2" charset="0"/>
              </a:rPr>
              <a:t>EDVAC</a:t>
            </a:r>
            <a:endParaRPr lang="fr-FR" sz="2200" dirty="0">
              <a:latin typeface="Helvetica" panose="020B0604020202020204" pitchFamily="2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1391135" y="4559823"/>
            <a:ext cx="970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dirty="0" smtClean="0">
                <a:latin typeface="Helvetica" panose="020B0604020202020204" pitchFamily="2" charset="0"/>
              </a:rPr>
              <a:t>ENIAC</a:t>
            </a:r>
            <a:endParaRPr lang="fr-FR" sz="2200" dirty="0">
              <a:latin typeface="Helvetica" panose="020B0604020202020204" pitchFamily="2" charset="0"/>
            </a:endParaRPr>
          </a:p>
        </p:txBody>
      </p:sp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12" y="2584565"/>
            <a:ext cx="2693980" cy="19752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87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1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PANORAMA DES GENERATIONS D’ORDINATEURS</a:t>
            </a:r>
            <a:endParaRPr lang="fr-FR" sz="24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5536" y="1268761"/>
            <a:ext cx="8291264" cy="48574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Ordinateurs numériques</a:t>
            </a:r>
            <a:endParaRPr lang="fr-FR" sz="2400" dirty="0">
              <a:solidFill>
                <a:srgbClr val="0070C0"/>
              </a:solidFill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8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0523" y="2344823"/>
            <a:ext cx="3168352" cy="2112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ZoneTexte 8"/>
          <p:cNvSpPr txBox="1"/>
          <p:nvPr/>
        </p:nvSpPr>
        <p:spPr>
          <a:xfrm>
            <a:off x="5029006" y="4457058"/>
            <a:ext cx="30713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latin typeface="Helvetica" panose="020B0604020202020204" pitchFamily="2" charset="0"/>
              </a:rPr>
              <a:t>CM-5</a:t>
            </a:r>
            <a:r>
              <a:rPr lang="fr-FR" sz="2000" dirty="0" smtClean="0">
                <a:latin typeface="Helvetica" panose="020B0604020202020204" pitchFamily="2" charset="0"/>
              </a:rPr>
              <a:t>, Thinking Machines</a:t>
            </a:r>
          </a:p>
          <a:p>
            <a:pPr algn="ctr"/>
            <a:r>
              <a:rPr lang="fr-FR" sz="2000" dirty="0">
                <a:latin typeface="Helvetica" panose="020B0604020202020204" pitchFamily="2" charset="0"/>
              </a:rPr>
              <a:t>1 024 </a:t>
            </a:r>
            <a:r>
              <a:rPr lang="fr-FR" sz="2000" dirty="0" smtClean="0">
                <a:latin typeface="Helvetica" panose="020B0604020202020204" pitchFamily="2" charset="0"/>
              </a:rPr>
              <a:t>microprocesseurs de </a:t>
            </a:r>
            <a:r>
              <a:rPr lang="fr-FR" sz="2000" dirty="0">
                <a:latin typeface="Helvetica" panose="020B0604020202020204" pitchFamily="2" charset="0"/>
              </a:rPr>
              <a:t>32 bits</a:t>
            </a:r>
            <a:endParaRPr lang="fr-FR" sz="2000" dirty="0" smtClean="0">
              <a:latin typeface="Helvetica" panose="020B0604020202020204" pitchFamily="2" charset="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523554"/>
            <a:ext cx="3207864" cy="1810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ZoneTexte 9"/>
          <p:cNvSpPr txBox="1"/>
          <p:nvPr/>
        </p:nvSpPr>
        <p:spPr>
          <a:xfrm>
            <a:off x="1067950" y="4334445"/>
            <a:ext cx="30151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Helvetica" panose="020B0604020202020204" pitchFamily="2" charset="0"/>
              </a:rPr>
              <a:t>Power 4</a:t>
            </a:r>
            <a:r>
              <a:rPr lang="fr-FR" sz="2000" dirty="0">
                <a:latin typeface="Helvetica" panose="020B0604020202020204" pitchFamily="2" charset="0"/>
              </a:rPr>
              <a:t>, </a:t>
            </a:r>
            <a:r>
              <a:rPr lang="fr-FR" sz="2000" dirty="0" smtClean="0">
                <a:latin typeface="Helvetica" panose="020B0604020202020204" pitchFamily="2" charset="0"/>
              </a:rPr>
              <a:t>IBM</a:t>
            </a:r>
          </a:p>
          <a:p>
            <a:pPr algn="ctr"/>
            <a:r>
              <a:rPr lang="fr-FR" sz="2000" dirty="0">
                <a:latin typeface="Helvetica" panose="020B0604020202020204" pitchFamily="2" charset="0"/>
              </a:rPr>
              <a:t>64 bits - 170 millions de transistors</a:t>
            </a:r>
          </a:p>
        </p:txBody>
      </p:sp>
    </p:spTree>
    <p:extLst>
      <p:ext uri="{BB962C8B-B14F-4D97-AF65-F5344CB8AC3E}">
        <p14:creationId xmlns:p14="http://schemas.microsoft.com/office/powerpoint/2010/main" val="2417256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fr-FR" sz="2400" b="1" dirty="0" smtClean="0">
                <a:solidFill>
                  <a:srgbClr val="1F4E79"/>
                </a:solidFill>
                <a:latin typeface="Helvetica" panose="020B0604020202020204" pitchFamily="2" charset="0"/>
              </a:rPr>
              <a:t>1</a:t>
            </a:r>
            <a:r>
              <a:rPr lang="fr-FR" sz="2400" b="1" dirty="0">
                <a:solidFill>
                  <a:srgbClr val="1F4E79"/>
                </a:solidFill>
                <a:latin typeface="Helvetica" panose="020B0604020202020204" pitchFamily="2" charset="0"/>
              </a:rPr>
              <a:t>. PANORAMA DES GENERATIONS D’ORDINATEURS</a:t>
            </a:r>
            <a:endParaRPr lang="fr-FR" sz="2400" dirty="0">
              <a:solidFill>
                <a:srgbClr val="1F4E79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1268761"/>
            <a:ext cx="8219256" cy="48574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>
                <a:solidFill>
                  <a:srgbClr val="0070C0"/>
                </a:solidFill>
                <a:latin typeface="Helvetica" panose="020B0604020202020204" pitchFamily="2" charset="0"/>
              </a:rPr>
              <a:t>Arrivée du quantique</a:t>
            </a:r>
            <a:endParaRPr lang="fr-FR" sz="2400" dirty="0">
              <a:solidFill>
                <a:srgbClr val="0070C0"/>
              </a:solidFill>
              <a:latin typeface="Helvetica" panose="020B0604020202020204" pitchFamily="2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0" y="1"/>
            <a:ext cx="9145310" cy="5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</p:spPr>
        <p:txBody>
          <a:bodyPr/>
          <a:lstStyle/>
          <a:p>
            <a:endParaRPr lang="fr-BE" dirty="0" smtClean="0">
              <a:latin typeface="Helvetica" panose="020B0604020202020204" pitchFamily="2" charset="0"/>
            </a:endParaRPr>
          </a:p>
          <a:p>
            <a:r>
              <a:rPr lang="fr-BE" sz="1400" dirty="0">
                <a:latin typeface="Helvetica" panose="020B0604020202020204" pitchFamily="2" charset="0"/>
              </a:rPr>
              <a:t>Les ordinateurs </a:t>
            </a:r>
            <a:r>
              <a:rPr lang="fr-BE" sz="1400" dirty="0" smtClean="0">
                <a:latin typeface="Helvetica" panose="020B0604020202020204" pitchFamily="2" charset="0"/>
              </a:rPr>
              <a:t>quantiques</a:t>
            </a:r>
          </a:p>
          <a:p>
            <a:r>
              <a:rPr lang="fr-BE" dirty="0" smtClean="0">
                <a:latin typeface="Helvetica" panose="020B0604020202020204" pitchFamily="2" charset="0"/>
              </a:rPr>
              <a:t>Isabelle </a:t>
            </a:r>
            <a:r>
              <a:rPr lang="fr-BE" dirty="0">
                <a:latin typeface="Helvetica" panose="020B0604020202020204" pitchFamily="2" charset="0"/>
              </a:rPr>
              <a:t>Delignière</a:t>
            </a:r>
          </a:p>
          <a:p>
            <a:endParaRPr lang="fr-BE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9</a:t>
            </a:fld>
            <a:r>
              <a:rPr lang="fr-BE" dirty="0" smtClean="0"/>
              <a:t>/24</a:t>
            </a:r>
            <a:endParaRPr lang="fr-BE" dirty="0"/>
          </a:p>
          <a:p>
            <a:endParaRPr lang="fr-BE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865845"/>
            <a:ext cx="2592288" cy="388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ZoneTexte 8"/>
          <p:cNvSpPr txBox="1"/>
          <p:nvPr/>
        </p:nvSpPr>
        <p:spPr>
          <a:xfrm>
            <a:off x="1484657" y="5755015"/>
            <a:ext cx="21422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latin typeface="Helvetica" panose="020B0604020202020204" pitchFamily="2" charset="0"/>
              </a:rPr>
              <a:t>IBM Q</a:t>
            </a:r>
            <a:r>
              <a:rPr lang="fr-FR" sz="2000" dirty="0">
                <a:latin typeface="Helvetica" panose="020B0604020202020204" pitchFamily="2" charset="0"/>
              </a:rPr>
              <a:t>, 16 </a:t>
            </a:r>
            <a:r>
              <a:rPr lang="fr-FR" sz="2000" dirty="0" smtClean="0">
                <a:latin typeface="Helvetica" panose="020B0604020202020204" pitchFamily="2" charset="0"/>
              </a:rPr>
              <a:t>qubits </a:t>
            </a:r>
            <a:r>
              <a:rPr lang="fr-FR" sz="2000" dirty="0">
                <a:latin typeface="Helvetica" panose="020B0604020202020204" pitchFamily="2" charset="0"/>
              </a:rPr>
              <a:t>2017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597" y="2467381"/>
            <a:ext cx="2016221" cy="268536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5611597" y="5171597"/>
            <a:ext cx="19943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latin typeface="Helvetica" panose="020B0604020202020204" pitchFamily="2" charset="0"/>
              </a:rPr>
              <a:t>Cryostat IBM</a:t>
            </a:r>
          </a:p>
          <a:p>
            <a:pPr algn="ctr"/>
            <a:r>
              <a:rPr lang="fr-FR" sz="2000" dirty="0">
                <a:latin typeface="Helvetica" panose="020B0604020202020204" pitchFamily="2" charset="0"/>
              </a:rPr>
              <a:t>« zéro absolu » (-273° C)</a:t>
            </a:r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2699792" y="3356992"/>
            <a:ext cx="2911805" cy="216024"/>
          </a:xfrm>
          <a:prstGeom prst="straightConnector1">
            <a:avLst/>
          </a:prstGeom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234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2374</TotalTime>
  <Words>2656</Words>
  <Application>Microsoft Office PowerPoint</Application>
  <PresentationFormat>Affichage à l'écran (4:3)</PresentationFormat>
  <Paragraphs>658</Paragraphs>
  <Slides>42</Slides>
  <Notes>2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42</vt:i4>
      </vt:variant>
    </vt:vector>
  </HeadingPairs>
  <TitlesOfParts>
    <vt:vector size="43" baseType="lpstr">
      <vt:lpstr>Thème Office</vt:lpstr>
      <vt:lpstr>Les ordinateurs quantiques</vt:lpstr>
      <vt:lpstr>Les ordinateurs quantiques</vt:lpstr>
      <vt:lpstr>INTRODUCTION</vt:lpstr>
      <vt:lpstr>PLAN</vt:lpstr>
      <vt:lpstr>1. PANORAMA DES GENERATIONS D’ORDINATEURS</vt:lpstr>
      <vt:lpstr>1. PANORAMA DES GENERATIONS D’ORDINATEURS</vt:lpstr>
      <vt:lpstr>1. PANORAMA DES GENERATIONS D’ORDINATEURS</vt:lpstr>
      <vt:lpstr>1. PANORAMA DES GENERATIONS D’ORDINATEURS</vt:lpstr>
      <vt:lpstr>1. PANORAMA DES GENERATIONS D’ORDINATEURS</vt:lpstr>
      <vt:lpstr>2. L’ORDINATEUR QUANTIQUE</vt:lpstr>
      <vt:lpstr>2. L’ORDINATEUR QUANTIQUE</vt:lpstr>
      <vt:lpstr>2. L’ORDINATEUR QUANTIQUE</vt:lpstr>
      <vt:lpstr>2. L’ORDINATEUR QUANTIQUE</vt:lpstr>
      <vt:lpstr>2. L’ORDINATEUR QUANTIQUE</vt:lpstr>
      <vt:lpstr>3. CAS D’APPLICATION EN CRYPTOLOGIE</vt:lpstr>
      <vt:lpstr>3. CAS D’APPLICATION EN CRYPTOLOGIE</vt:lpstr>
      <vt:lpstr>3. CAS D’APPLICATION EN CRYPTOLOGIE</vt:lpstr>
      <vt:lpstr>3. CAS D’APPLICATION EN CRYPTOLOGIE</vt:lpstr>
      <vt:lpstr>3. CAS D’APPLICATION EN CRYPTOLOGIE</vt:lpstr>
      <vt:lpstr>3. CAS D’APPLICATION EN CRYPTOLOGIE</vt:lpstr>
      <vt:lpstr>3. CAS D’APPLICATION EN CRYPTOLOGIE</vt:lpstr>
      <vt:lpstr>3. CAS D’APPLICATION EN CRYPTOLOGIE</vt:lpstr>
      <vt:lpstr>CONCLUSION</vt:lpstr>
      <vt:lpstr>Présentation PowerPoint</vt:lpstr>
      <vt:lpstr>REFERENCES</vt:lpstr>
      <vt:lpstr>REFERENCES</vt:lpstr>
      <vt:lpstr>REFERENCES</vt:lpstr>
      <vt:lpstr>Présentation PowerPoint</vt:lpstr>
      <vt:lpstr>AUTRES DOMAINES D’APPLICATION</vt:lpstr>
      <vt:lpstr>QUELQUES LIMITES DES ORDINATEURS QUANTIQUES</vt:lpstr>
      <vt:lpstr>EXEMPLES DE COÛTS</vt:lpstr>
      <vt:lpstr>INVESTISSEMENTS </vt:lpstr>
      <vt:lpstr>INVESTISSEMENTS </vt:lpstr>
      <vt:lpstr>MATERIAUX PROMETTEURS </vt:lpstr>
      <vt:lpstr>CALCULATEURS MECANIQUES </vt:lpstr>
      <vt:lpstr>ORDINATEURS ANALOGIQUES </vt:lpstr>
      <vt:lpstr>ORDINATEURS HYBRIDES  ANALOGIQUES / NUMERIQUES </vt:lpstr>
      <vt:lpstr>ORDINATEURS NUMERIQUES </vt:lpstr>
      <vt:lpstr>ARCHITECTURE « VON NEUMANN »</vt:lpstr>
      <vt:lpstr>LES LIMITES DE LA MINIATURISATION DES TRANSISTORS</vt:lpstr>
      <vt:lpstr>LANGAGES DE PROGRAMMATION QUANTIQUE</vt:lpstr>
      <vt:lpstr>ALGORITHMES DE PROGRAMMATION QUANTIQUE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ordinateurs quantiques</dc:title>
  <dc:creator>Isabelle Delignière</dc:creator>
  <cp:lastModifiedBy>Isabelle Delignière</cp:lastModifiedBy>
  <cp:revision>176</cp:revision>
  <dcterms:created xsi:type="dcterms:W3CDTF">2022-04-01T14:48:54Z</dcterms:created>
  <dcterms:modified xsi:type="dcterms:W3CDTF">2023-02-01T16:14:45Z</dcterms:modified>
</cp:coreProperties>
</file>

<file path=docProps/thumbnail.jpeg>
</file>